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9" r:id="rId11"/>
    <p:sldId id="268" r:id="rId12"/>
    <p:sldId id="262" r:id="rId13"/>
    <p:sldId id="265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</p:sldIdLst>
  <p:sldSz cx="18288000" cy="10287000"/>
  <p:notesSz cx="6858000" cy="9144000"/>
  <p:embeddedFontLst>
    <p:embeddedFont>
      <p:font typeface="Arimo" panose="020B0604020202020204" charset="0"/>
      <p:regular r:id="rId30"/>
    </p:embeddedFont>
    <p:embeddedFont>
      <p:font typeface="Arimo Bold" panose="020B0604020202020204" charset="0"/>
      <p:regular r:id="rId31"/>
    </p:embeddedFont>
    <p:embeddedFont>
      <p:font typeface="Arsenal" panose="020B0604020202020204" charset="0"/>
      <p:regular r:id="rId32"/>
    </p:embeddedFont>
    <p:embeddedFont>
      <p:font typeface="Canva Sans Bold" panose="020B0604020202020204" charset="0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DM Sans Bold" charset="0"/>
      <p:regular r:id="rId38"/>
    </p:embeddedFont>
    <p:embeddedFont>
      <p:font typeface="Garet" panose="020B0604020202020204" charset="0"/>
      <p:regular r:id="rId39"/>
    </p:embeddedFont>
    <p:embeddedFont>
      <p:font typeface="Garet Bold Italics" panose="020B0604020202020204" charset="0"/>
      <p:regular r:id="rId40"/>
    </p:embeddedFont>
    <p:embeddedFont>
      <p:font typeface="HK Grotesk Bold Italics" panose="020B0604020202020204" charset="0"/>
      <p:regular r:id="rId41"/>
    </p:embeddedFont>
    <p:embeddedFont>
      <p:font typeface="HK Grotesk Medium" panose="020B0604020202020204" charset="0"/>
      <p:regular r:id="rId42"/>
    </p:embeddedFont>
    <p:embeddedFont>
      <p:font typeface="Maiandra GD" panose="020E0502030308020204" pitchFamily="34" charset="0"/>
      <p:regular r:id="rId43"/>
    </p:embeddedFont>
    <p:embeddedFont>
      <p:font typeface="Microsoft Sans Serif" panose="020B0604020202020204" pitchFamily="34" charset="0"/>
      <p:regular r:id="rId44"/>
    </p:embeddedFont>
    <p:embeddedFont>
      <p:font typeface="Open Sans 1" panose="020B0604020202020204" charset="0"/>
      <p:regular r:id="rId45"/>
    </p:embeddedFont>
    <p:embeddedFont>
      <p:font typeface="Open Sans 1 Italics" panose="020B0604020202020204" charset="0"/>
      <p:regular r:id="rId46"/>
    </p:embeddedFont>
    <p:embeddedFont>
      <p:font typeface="Open Sans 2" panose="020B0604020202020204" charset="0"/>
      <p:regular r:id="rId47"/>
    </p:embeddedFont>
    <p:embeddedFont>
      <p:font typeface="Open Sans 2 Italics" panose="020B0604020202020204" charset="0"/>
      <p:regular r:id="rId48"/>
    </p:embeddedFont>
    <p:embeddedFont>
      <p:font typeface="Radley" panose="020B0604020202020204" charset="0"/>
      <p:regular r:id="rId49"/>
    </p:embeddedFont>
    <p:embeddedFont>
      <p:font typeface="Segoe UI Historic" panose="020B0502040204020203" pitchFamily="34" charset="0"/>
      <p:regular r:id="rId50"/>
    </p:embeddedFont>
    <p:embeddedFont>
      <p:font typeface="Telegraf" panose="020B0604020202020204" charset="0"/>
      <p:regular r:id="rId51"/>
    </p:embeddedFont>
    <p:embeddedFont>
      <p:font typeface="Telegraf Bold" panose="020B0604020202020204" charset="0"/>
      <p:regular r:id="rId52"/>
    </p:embeddedFont>
    <p:embeddedFont>
      <p:font typeface="Telegraf Medium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CC"/>
    <a:srgbClr val="1D3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9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8DF12-2589-4813-892C-6833B281AF6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C4A2D-69C2-406A-9BBB-306254399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5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4A2D-69C2-406A-9BBB-306254399D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90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4A2D-69C2-406A-9BBB-306254399D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12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Ahlam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4A2D-69C2-406A-9BBB-306254399D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4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Ahlam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4A2D-69C2-406A-9BBB-306254399D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Ahlam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4A2D-69C2-406A-9BBB-306254399D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34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Ahlam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4A2D-69C2-406A-9BBB-306254399D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97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Ahlam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C4A2D-69C2-406A-9BBB-306254399D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6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7C4D-DDE7-DFB0-0350-376A155DC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6B572-CED0-2236-618C-791A865DB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E762A-CBCF-3B2B-32BC-7D0EBBE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95EDA-F829-6576-CF9F-1AC42070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8B6B3-1696-83FA-F82D-B54E52DB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71A3-081C-B853-4F61-266B6CEE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AEA2E-2A27-A7C6-12EF-AA551E59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D4AC5-9654-A09D-A9D2-903BA212E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C40F4-B8D8-F516-5D86-33994267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E766C-DFDA-87F2-EF87-D44A5A01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211B3-93B1-DEBF-7B9F-4CA019C0F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4E55C-8B8C-9EC5-914F-0CA406C97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64E73-7226-75FD-BFD3-4DCDBFD2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ED6AA-888E-A598-E78A-1AFA94E6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218D-78FC-2927-DFF2-C174DD15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1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52C4-78A8-2BB1-E644-5A71299E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B6CB9-F4AD-C7A1-FADD-A88419018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091A-E2A8-6D37-F8E8-17706171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27366-B84C-7A67-F618-749E1838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CD46E-2D5D-2080-CBE5-9B88081A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6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94CA-DDA5-7FD1-1A4C-9BB397EF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5C686-9137-1118-D6AA-42522485D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6F306-738A-5968-2FBA-0F49F734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9500-3A4E-0F85-FD73-6FF3BBB9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65A44-85E9-DF1F-98E5-EAB7E50A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5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DCCD-A15A-904F-8E46-2E9DB27B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180D0-0CCB-2AD6-ECD4-F2FACC570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D3D00-1967-892E-4A71-9677AA490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3CE0A-6B1A-1E96-52BA-0F55871E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623A-CABA-91E6-930C-9C5514EA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F8FBB-7AAB-C099-C1C7-DF3DAC13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3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C958-A691-916B-4ECE-0981214D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D1993-2080-D498-7210-7532B775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E3414-2FED-D2D8-CAD7-E61BA7EB0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A3B9E-1BEB-A5C8-0E2C-BF508DAA8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351FC-F55F-2A3F-4D99-EFD90E558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744052-F578-EC86-3F38-F07E1E08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ECEC6D-42F7-EE13-93A2-AAA9CB2E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BE5E6-2128-A89E-2036-D5F8D766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5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9226-9F85-910A-0C98-A5B55D65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E2265-1A2A-BC82-EC1D-A893CDC1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E31F0-F588-FBB1-3F81-CE05B9DC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4B8D-ECD0-2C4C-5F3C-2FD47F57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0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8FE8B-0636-0847-85A0-2DDCFB44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608EB-B5C5-4476-62AC-7B2C3838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1B3C2-DE44-FEC3-A7E4-2ADF165C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6610-BAF4-5FB6-5742-C39CF53D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465D8-5CE3-A84C-68C1-A0BEF8588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87840-7F14-1163-2924-D8B0659C9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6A709-67CE-59A1-642C-96A8B054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0BEB7-8632-DC3F-A17A-1B9AC73C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1749A-D22E-FBEB-A64B-415E7B22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4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8932-BEB0-391F-1D8E-41756D01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F375E-6A6E-0104-7C0B-827E46475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BE2A6-77AC-60E7-BDE4-FEB561A87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BC2BC-9301-D21F-0327-81D791AB3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4667A-D91F-ABF7-DAB8-CF1114F2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8DC0A-650D-FA1A-4293-14C9DDAD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0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AF0530-E885-C559-1E23-59F1286A1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175F6-A853-52CC-4E56-53A1743B7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B3966-C2D2-41EE-39E6-6B4B214FA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40B89-70DC-C25F-8EF7-36EDC5A17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47D45-64AB-DAD2-9BCF-346FD52BB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9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jpeg"/><Relationship Id="rId1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svg"/><Relationship Id="rId19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.jpeg"/><Relationship Id="rId7" Type="http://schemas.openxmlformats.org/officeDocument/2006/relationships/slide" Target="slide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3.xml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527695" cy="10287000"/>
          </a:xfrm>
          <a:custGeom>
            <a:avLst/>
            <a:gdLst/>
            <a:ahLst/>
            <a:cxnLst/>
            <a:rect l="l" t="t" r="r" b="b"/>
            <a:pathLst>
              <a:path w="8527695" h="10100301">
                <a:moveTo>
                  <a:pt x="0" y="0"/>
                </a:moveTo>
                <a:lnTo>
                  <a:pt x="8527695" y="0"/>
                </a:lnTo>
                <a:lnTo>
                  <a:pt x="8527695" y="10100301"/>
                </a:lnTo>
                <a:lnTo>
                  <a:pt x="0" y="10100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39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6541" r="-119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856388" y="1851813"/>
            <a:ext cx="7714641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b="1" spc="-420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Brand Marketing Strategy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527695" y="7605669"/>
            <a:ext cx="9544659" cy="1805031"/>
            <a:chOff x="0" y="-38100"/>
            <a:chExt cx="9940668" cy="1237710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9940668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4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FOR MELODY TRAVELS COMPANY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06638"/>
              <a:ext cx="9940668" cy="492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486" y="393304"/>
            <a:ext cx="17953114" cy="9099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31"/>
              </a:lnSpc>
              <a:spcBef>
                <a:spcPct val="0"/>
              </a:spcBef>
            </a:pPr>
            <a:r>
              <a:rPr lang="en-US" sz="7236" dirty="0">
                <a:solidFill>
                  <a:srgbClr val="F4F6FC"/>
                </a:solidFill>
                <a:latin typeface="Garet"/>
                <a:ea typeface="Garet"/>
                <a:cs typeface="Garet"/>
                <a:sym typeface="Garet"/>
              </a:rPr>
              <a:t>Search Engine Optimization (SEO)</a:t>
            </a:r>
            <a:br>
              <a:rPr lang="ar-EG" sz="7236" dirty="0">
                <a:solidFill>
                  <a:srgbClr val="F4F6FC"/>
                </a:solidFill>
                <a:latin typeface="Garet"/>
                <a:ea typeface="Garet"/>
                <a:cs typeface="Garet"/>
                <a:sym typeface="Garet"/>
              </a:rPr>
            </a:br>
            <a:endParaRPr lang="en-US" sz="7236" dirty="0">
              <a:solidFill>
                <a:srgbClr val="F4F6FC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71500" indent="-5715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Garet"/>
                <a:ea typeface="Garet"/>
                <a:cs typeface="Garet"/>
                <a:sym typeface="Garet"/>
              </a:rPr>
              <a:t>Optimize the company website with relevant keywords related to travel and tourism services to rank higher in search engine results.</a:t>
            </a:r>
          </a:p>
          <a:p>
            <a:pPr marL="571500" indent="-5715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Garet"/>
                <a:ea typeface="Garet"/>
                <a:cs typeface="Garet"/>
                <a:sym typeface="Garet"/>
              </a:rPr>
              <a:t>Implement both on-page and off-page SEO strategies, including content creation, meta tags, and backlinking.</a:t>
            </a:r>
          </a:p>
          <a:p>
            <a:pPr marL="571500" indent="-571500" algn="l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Garet"/>
                <a:ea typeface="Garet"/>
                <a:cs typeface="Garet"/>
                <a:sym typeface="Garet"/>
              </a:rPr>
              <a:t>Focus on local SEO by targeting keywords like "best travel agency" or "tour packages" in specific locations.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635" y="539731"/>
            <a:ext cx="5842165" cy="1172372"/>
            <a:chOff x="-338190" y="366242"/>
            <a:chExt cx="5152312" cy="1563163"/>
          </a:xfrm>
        </p:grpSpPr>
        <p:sp>
          <p:nvSpPr>
            <p:cNvPr id="3" name="TextBox 3"/>
            <p:cNvSpPr txBox="1"/>
            <p:nvPr/>
          </p:nvSpPr>
          <p:spPr>
            <a:xfrm>
              <a:off x="0" y="366242"/>
              <a:ext cx="4814122" cy="156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4800" b="1" spc="-122" dirty="0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Email Marketing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38190" y="693441"/>
              <a:ext cx="4814122" cy="531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3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84210" y="385195"/>
            <a:ext cx="8347926" cy="9632186"/>
            <a:chOff x="0" y="160195"/>
            <a:chExt cx="11130567" cy="12842914"/>
          </a:xfrm>
        </p:grpSpPr>
        <p:sp>
          <p:nvSpPr>
            <p:cNvPr id="6" name="TextBox 6"/>
            <p:cNvSpPr txBox="1"/>
            <p:nvPr/>
          </p:nvSpPr>
          <p:spPr>
            <a:xfrm>
              <a:off x="0" y="160195"/>
              <a:ext cx="11130567" cy="1064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49"/>
                </a:lnSpc>
              </a:pPr>
              <a:r>
                <a:rPr lang="en-US" sz="5400" b="1" spc="-168" dirty="0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Social Media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59032"/>
              <a:ext cx="11130567" cy="11644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24651" lvl="1" indent="-362326">
                <a:lnSpc>
                  <a:spcPts val="4933"/>
                </a:lnSpc>
                <a:buFont typeface="Arial"/>
                <a:buChar char="•"/>
              </a:pPr>
              <a:r>
                <a:rPr lang="en-US" sz="3200" dirty="0">
                  <a:latin typeface="Telegraf"/>
                  <a:ea typeface="Telegraf"/>
                  <a:cs typeface="Telegraf"/>
                  <a:sym typeface="Telegraf"/>
                </a:rPr>
                <a:t>Create official pages on social media platforms such as Facebook, Instagram, Twitter, and YouTube.</a:t>
              </a:r>
            </a:p>
            <a:p>
              <a:pPr marL="724651" lvl="1" indent="-362326">
                <a:lnSpc>
                  <a:spcPts val="4933"/>
                </a:lnSpc>
                <a:buFont typeface="Arial"/>
                <a:buChar char="•"/>
              </a:pPr>
              <a:r>
                <a:rPr lang="en-US" sz="3200" dirty="0">
                  <a:latin typeface="Telegraf"/>
                  <a:ea typeface="Telegraf"/>
                  <a:cs typeface="Telegraf"/>
                  <a:sym typeface="Telegraf"/>
                </a:rPr>
                <a:t>Post engaging and diverse content including images, videos of tourist destinations, special offers, and customer testimonials.</a:t>
              </a:r>
            </a:p>
            <a:p>
              <a:pPr marL="724651" lvl="1" indent="-362326">
                <a:lnSpc>
                  <a:spcPts val="4933"/>
                </a:lnSpc>
                <a:buFont typeface="Arial"/>
                <a:buChar char="•"/>
              </a:pPr>
              <a:r>
                <a:rPr lang="en-US" sz="3200" dirty="0">
                  <a:latin typeface="Telegraf"/>
                  <a:ea typeface="Telegraf"/>
                  <a:cs typeface="Telegraf"/>
                  <a:sym typeface="Telegraf"/>
                </a:rPr>
                <a:t>Utilize features like Stories and live posts to interact with followers and provide exclusive content.</a:t>
              </a:r>
            </a:p>
            <a:p>
              <a:pPr marL="724651" lvl="1" indent="-362326">
                <a:lnSpc>
                  <a:spcPts val="4933"/>
                </a:lnSpc>
                <a:buFont typeface="Arial"/>
                <a:buChar char="•"/>
              </a:pPr>
              <a:r>
                <a:rPr lang="en-US" sz="3200" dirty="0">
                  <a:latin typeface="Telegraf"/>
                  <a:ea typeface="Telegraf"/>
                  <a:cs typeface="Telegraf"/>
                  <a:sym typeface="Telegraf"/>
                </a:rPr>
                <a:t>Use popular hashtags to increase reach, such as #TravelTourism #BestDeals #VacationPackages.</a:t>
              </a:r>
            </a:p>
            <a:p>
              <a:pPr marL="0" lvl="0" indent="0" algn="l">
                <a:lnSpc>
                  <a:spcPts val="4933"/>
                </a:lnSpc>
                <a:spcBef>
                  <a:spcPct val="0"/>
                </a:spcBef>
              </a:pPr>
              <a:endParaRPr lang="en-US" sz="3356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0886" y="1635488"/>
            <a:ext cx="8898569" cy="7016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0673" lvl="1" indent="-385337">
              <a:lnSpc>
                <a:spcPts val="4997"/>
              </a:lnSpc>
              <a:buFont typeface="Arial"/>
              <a:buChar char="•"/>
            </a:pPr>
            <a:r>
              <a:rPr lang="en-US" sz="3200" dirty="0">
                <a:latin typeface="Garet"/>
                <a:ea typeface="Garet"/>
                <a:cs typeface="Garet"/>
                <a:sym typeface="Garet"/>
              </a:rPr>
              <a:t>Build and maintain an email list by offering newsletters, special deals, and travel guides to customers.</a:t>
            </a:r>
          </a:p>
          <a:p>
            <a:pPr marL="770673" lvl="1" indent="-385337">
              <a:lnSpc>
                <a:spcPts val="4997"/>
              </a:lnSpc>
              <a:buFont typeface="Arial"/>
              <a:buChar char="•"/>
            </a:pPr>
            <a:r>
              <a:rPr lang="en-US" sz="3200" dirty="0">
                <a:latin typeface="Garet"/>
                <a:ea typeface="Garet"/>
                <a:cs typeface="Garet"/>
                <a:sym typeface="Garet"/>
              </a:rPr>
              <a:t>Segment email campaigns based on customer interests, such as family vacations, luxury getaways, or adventure tours.</a:t>
            </a:r>
          </a:p>
          <a:p>
            <a:pPr marL="770673" lvl="1" indent="-385337">
              <a:lnSpc>
                <a:spcPts val="4997"/>
              </a:lnSpc>
              <a:buFont typeface="Arial"/>
              <a:buChar char="•"/>
            </a:pPr>
            <a:r>
              <a:rPr lang="en-US" sz="3200" dirty="0">
                <a:latin typeface="Garet"/>
                <a:ea typeface="Garet"/>
                <a:cs typeface="Garet"/>
                <a:sym typeface="Garet"/>
              </a:rPr>
              <a:t>Send personalized emails with exclusive offers, upcoming tour packages, and destination highlights to increase customer engagement.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2263" y="1028700"/>
            <a:ext cx="1933705" cy="1933705"/>
            <a:chOff x="0" y="0"/>
            <a:chExt cx="2578274" cy="25782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78274" cy="2578274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52A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0"/>
              <a:ext cx="2578274" cy="2578274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339" b="-56451"/>
                </a:stretch>
              </a:blip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4187167" y="1028700"/>
            <a:ext cx="1933705" cy="1933705"/>
            <a:chOff x="0" y="0"/>
            <a:chExt cx="2578274" cy="257827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578274" cy="2578274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C5270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2578274" cy="257827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b="-60642"/>
                </a:stretch>
              </a:blip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7382162" y="3979060"/>
            <a:ext cx="5053907" cy="1030445"/>
            <a:chOff x="0" y="0"/>
            <a:chExt cx="1331070" cy="2713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F652A0">
                <a:alpha val="19608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D73186">
                      <a:alpha val="19608"/>
                    </a:srgbClr>
                  </a:solidFill>
                  <a:latin typeface="Radley"/>
                  <a:ea typeface="Radley"/>
                  <a:cs typeface="Radley"/>
                  <a:sym typeface="Radley"/>
                </a:rPr>
                <a:t>sa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27066" y="3979060"/>
            <a:ext cx="5053907" cy="1030445"/>
            <a:chOff x="0" y="0"/>
            <a:chExt cx="1331070" cy="2713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4C5270">
                <a:alpha val="19608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82162" y="6432480"/>
            <a:ext cx="5053907" cy="1030445"/>
            <a:chOff x="0" y="0"/>
            <a:chExt cx="1331070" cy="2713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F652A0">
                <a:alpha val="19608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27066" y="6432480"/>
            <a:ext cx="5053907" cy="1030445"/>
            <a:chOff x="0" y="0"/>
            <a:chExt cx="1331070" cy="2713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4C5270">
                <a:alpha val="19608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82162" y="5209530"/>
            <a:ext cx="5053907" cy="1030445"/>
            <a:chOff x="0" y="0"/>
            <a:chExt cx="1331070" cy="2713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F652A0">
                <a:alpha val="19608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27066" y="5209530"/>
            <a:ext cx="5053907" cy="1030445"/>
            <a:chOff x="0" y="0"/>
            <a:chExt cx="1331070" cy="2713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4C5270">
                <a:alpha val="19608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382162" y="6443593"/>
            <a:ext cx="5053907" cy="1030445"/>
            <a:chOff x="0" y="0"/>
            <a:chExt cx="1331070" cy="2713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31070" cy="271393"/>
            </a:xfrm>
            <a:custGeom>
              <a:avLst/>
              <a:gdLst/>
              <a:ahLst/>
              <a:cxnLst/>
              <a:rect l="l" t="t" r="r" b="b"/>
              <a:pathLst>
                <a:path w="1331070" h="271393">
                  <a:moveTo>
                    <a:pt x="0" y="0"/>
                  </a:moveTo>
                  <a:lnTo>
                    <a:pt x="1331070" y="0"/>
                  </a:lnTo>
                  <a:lnTo>
                    <a:pt x="1331070" y="271393"/>
                  </a:lnTo>
                  <a:lnTo>
                    <a:pt x="0" y="271393"/>
                  </a:lnTo>
                  <a:close/>
                </a:path>
              </a:pathLst>
            </a:custGeom>
            <a:solidFill>
              <a:srgbClr val="F652A0">
                <a:alpha val="19608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331070" cy="299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1287119"/>
            <a:ext cx="4699323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160">
                <a:solidFill>
                  <a:srgbClr val="4C5270"/>
                </a:solidFill>
                <a:latin typeface="Arsenal"/>
                <a:ea typeface="Arsenal"/>
                <a:cs typeface="Arsenal"/>
                <a:sym typeface="Arsenal"/>
              </a:rPr>
              <a:t>Buyer Personas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03835" y="3166249"/>
            <a:ext cx="4210561" cy="42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4"/>
              </a:lnSpc>
              <a:spcBef>
                <a:spcPct val="0"/>
              </a:spcBef>
            </a:pPr>
            <a:r>
              <a:rPr lang="en-US" sz="2800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Buyer Persona 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48739" y="3169805"/>
            <a:ext cx="4210561" cy="42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4"/>
              </a:lnSpc>
              <a:spcBef>
                <a:spcPct val="0"/>
              </a:spcBef>
            </a:pPr>
            <a:r>
              <a:rPr lang="en-US" sz="2800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Buyer Persona 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82162" y="417075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Sara  Samir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82162" y="5252015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25 years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382162" y="647810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doctor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36068" y="417075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Ahmed  </a:t>
            </a:r>
            <a:r>
              <a:rPr lang="en-US" sz="3399" dirty="0" err="1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mostafa</a:t>
            </a:r>
            <a:endParaRPr lang="en-US" sz="3399" dirty="0">
              <a:solidFill>
                <a:srgbClr val="4C5270"/>
              </a:solidFill>
              <a:latin typeface="Radley"/>
              <a:ea typeface="Radley"/>
              <a:cs typeface="Radley"/>
              <a:sym typeface="Radley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627066" y="662417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Engineer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627066" y="5051990"/>
            <a:ext cx="50539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35 years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469173" y="7452448"/>
            <a:ext cx="496689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Passionate about traveling and exploring new places.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627066" y="7605800"/>
            <a:ext cx="505390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C5270"/>
                </a:solidFill>
                <a:latin typeface="Radley"/>
                <a:ea typeface="Radley"/>
                <a:cs typeface="Radley"/>
                <a:sym typeface="Radley"/>
              </a:rPr>
              <a:t>He enjoys visiting new places and learning about their landmarks.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7382162" y="7602468"/>
            <a:ext cx="5053907" cy="1783872"/>
            <a:chOff x="0" y="0"/>
            <a:chExt cx="1331070" cy="46982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331070" cy="469827"/>
            </a:xfrm>
            <a:custGeom>
              <a:avLst/>
              <a:gdLst/>
              <a:ahLst/>
              <a:cxnLst/>
              <a:rect l="l" t="t" r="r" b="b"/>
              <a:pathLst>
                <a:path w="1331070" h="469827">
                  <a:moveTo>
                    <a:pt x="0" y="0"/>
                  </a:moveTo>
                  <a:lnTo>
                    <a:pt x="1331070" y="0"/>
                  </a:lnTo>
                  <a:lnTo>
                    <a:pt x="1331070" y="469827"/>
                  </a:lnTo>
                  <a:lnTo>
                    <a:pt x="0" y="469827"/>
                  </a:lnTo>
                  <a:close/>
                </a:path>
              </a:pathLst>
            </a:custGeom>
            <a:solidFill>
              <a:srgbClr val="F652A0">
                <a:alpha val="28000"/>
              </a:srgbClr>
            </a:solidFill>
          </p:spPr>
          <p:txBody>
            <a:bodyPr wrap="square"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331070" cy="498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2627066" y="7744266"/>
            <a:ext cx="5053907" cy="1514034"/>
            <a:chOff x="0" y="0"/>
            <a:chExt cx="1331070" cy="39875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331070" cy="398758"/>
            </a:xfrm>
            <a:custGeom>
              <a:avLst/>
              <a:gdLst/>
              <a:ahLst/>
              <a:cxnLst/>
              <a:rect l="l" t="t" r="r" b="b"/>
              <a:pathLst>
                <a:path w="1331070" h="398758">
                  <a:moveTo>
                    <a:pt x="0" y="0"/>
                  </a:moveTo>
                  <a:lnTo>
                    <a:pt x="1331070" y="0"/>
                  </a:lnTo>
                  <a:lnTo>
                    <a:pt x="1331070" y="398758"/>
                  </a:lnTo>
                  <a:lnTo>
                    <a:pt x="0" y="398758"/>
                  </a:lnTo>
                  <a:close/>
                </a:path>
              </a:pathLst>
            </a:custGeom>
            <a:solidFill>
              <a:srgbClr val="4C5270">
                <a:alpha val="19608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331070" cy="427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860" b="-758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957" y="-73560"/>
            <a:ext cx="18351913" cy="10405581"/>
          </a:xfrm>
          <a:custGeom>
            <a:avLst/>
            <a:gdLst/>
            <a:ahLst/>
            <a:cxnLst/>
            <a:rect l="l" t="t" r="r" b="b"/>
            <a:pathLst>
              <a:path w="18421093" h="10420093">
                <a:moveTo>
                  <a:pt x="0" y="0"/>
                </a:moveTo>
                <a:lnTo>
                  <a:pt x="18421093" y="0"/>
                </a:lnTo>
                <a:lnTo>
                  <a:pt x="18421093" y="10420093"/>
                </a:lnTo>
                <a:lnTo>
                  <a:pt x="0" y="10420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123426" cy="645995"/>
          </a:xfrm>
          <a:custGeom>
            <a:avLst/>
            <a:gdLst/>
            <a:ahLst/>
            <a:cxnLst/>
            <a:rect l="l" t="t" r="r" b="b"/>
            <a:pathLst>
              <a:path w="1123426" h="645995">
                <a:moveTo>
                  <a:pt x="0" y="0"/>
                </a:moveTo>
                <a:lnTo>
                  <a:pt x="1123426" y="0"/>
                </a:lnTo>
                <a:lnTo>
                  <a:pt x="1123426" y="645995"/>
                </a:lnTo>
                <a:lnTo>
                  <a:pt x="0" y="6459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1957" y="8733193"/>
            <a:ext cx="18351913" cy="1878163"/>
          </a:xfrm>
          <a:custGeom>
            <a:avLst/>
            <a:gdLst/>
            <a:ahLst/>
            <a:cxnLst/>
            <a:rect l="l" t="t" r="r" b="b"/>
            <a:pathLst>
              <a:path w="18351913" h="1598828">
                <a:moveTo>
                  <a:pt x="0" y="0"/>
                </a:moveTo>
                <a:lnTo>
                  <a:pt x="18351913" y="0"/>
                </a:lnTo>
                <a:lnTo>
                  <a:pt x="18351913" y="1598828"/>
                </a:lnTo>
                <a:lnTo>
                  <a:pt x="0" y="15988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15320" y="7584163"/>
            <a:ext cx="2147237" cy="1320440"/>
          </a:xfrm>
          <a:custGeom>
            <a:avLst/>
            <a:gdLst/>
            <a:ahLst/>
            <a:cxnLst/>
            <a:rect l="l" t="t" r="r" b="b"/>
            <a:pathLst>
              <a:path w="1858651" h="1363770">
                <a:moveTo>
                  <a:pt x="0" y="0"/>
                </a:moveTo>
                <a:lnTo>
                  <a:pt x="1858652" y="0"/>
                </a:lnTo>
                <a:lnTo>
                  <a:pt x="1858652" y="1363770"/>
                </a:lnTo>
                <a:lnTo>
                  <a:pt x="0" y="136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107" r="-29" b="-123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14758" y="7563364"/>
            <a:ext cx="2300172" cy="1363770"/>
          </a:xfrm>
          <a:custGeom>
            <a:avLst/>
            <a:gdLst/>
            <a:ahLst/>
            <a:cxnLst/>
            <a:rect l="l" t="t" r="r" b="b"/>
            <a:pathLst>
              <a:path w="2413235" h="1363770">
                <a:moveTo>
                  <a:pt x="0" y="0"/>
                </a:moveTo>
                <a:lnTo>
                  <a:pt x="2413235" y="0"/>
                </a:lnTo>
                <a:lnTo>
                  <a:pt x="2413235" y="1363771"/>
                </a:lnTo>
                <a:lnTo>
                  <a:pt x="0" y="1363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6281" b="-1614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26054" y="7563327"/>
            <a:ext cx="2618346" cy="1341276"/>
          </a:xfrm>
          <a:custGeom>
            <a:avLst/>
            <a:gdLst/>
            <a:ahLst/>
            <a:cxnLst/>
            <a:rect l="l" t="t" r="r" b="b"/>
            <a:pathLst>
              <a:path w="2807446" h="1363770">
                <a:moveTo>
                  <a:pt x="0" y="0"/>
                </a:moveTo>
                <a:lnTo>
                  <a:pt x="2807446" y="0"/>
                </a:lnTo>
                <a:lnTo>
                  <a:pt x="2807446" y="1363770"/>
                </a:lnTo>
                <a:lnTo>
                  <a:pt x="0" y="13637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52945" b="-529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04910" y="7581900"/>
            <a:ext cx="2128952" cy="1341276"/>
          </a:xfrm>
          <a:custGeom>
            <a:avLst/>
            <a:gdLst/>
            <a:ahLst/>
            <a:cxnLst/>
            <a:rect l="l" t="t" r="r" b="b"/>
            <a:pathLst>
              <a:path w="2047875" h="1362075">
                <a:moveTo>
                  <a:pt x="0" y="0"/>
                </a:moveTo>
                <a:lnTo>
                  <a:pt x="2047875" y="0"/>
                </a:lnTo>
                <a:lnTo>
                  <a:pt x="2047875" y="1362075"/>
                </a:lnTo>
                <a:lnTo>
                  <a:pt x="0" y="13620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>
          <a:xfrm>
            <a:off x="12344400" y="7584163"/>
            <a:ext cx="1660510" cy="1304909"/>
          </a:xfrm>
          <a:custGeom>
            <a:avLst/>
            <a:gdLst/>
            <a:ahLst/>
            <a:cxnLst/>
            <a:rect l="l" t="t" r="r" b="b"/>
            <a:pathLst>
              <a:path w="1600200" h="1447771">
                <a:moveTo>
                  <a:pt x="0" y="0"/>
                </a:moveTo>
                <a:lnTo>
                  <a:pt x="1600200" y="0"/>
                </a:lnTo>
                <a:lnTo>
                  <a:pt x="1600200" y="1447772"/>
                </a:lnTo>
                <a:lnTo>
                  <a:pt x="0" y="144777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5923" r="-2797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43800" y="7563327"/>
            <a:ext cx="2121944" cy="1341276"/>
          </a:xfrm>
          <a:custGeom>
            <a:avLst/>
            <a:gdLst/>
            <a:ahLst/>
            <a:cxnLst/>
            <a:rect l="l" t="t" r="r" b="b"/>
            <a:pathLst>
              <a:path w="2057400" h="1362075">
                <a:moveTo>
                  <a:pt x="0" y="0"/>
                </a:moveTo>
                <a:lnTo>
                  <a:pt x="2057400" y="0"/>
                </a:lnTo>
                <a:lnTo>
                  <a:pt x="2057400" y="1362075"/>
                </a:lnTo>
                <a:lnTo>
                  <a:pt x="0" y="13620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216839" y="9090822"/>
            <a:ext cx="752475" cy="752475"/>
          </a:xfrm>
          <a:custGeom>
            <a:avLst/>
            <a:gdLst/>
            <a:ahLst/>
            <a:cxnLst/>
            <a:rect l="l" t="t" r="r" b="b"/>
            <a:pathLst>
              <a:path w="752475" h="752475">
                <a:moveTo>
                  <a:pt x="0" y="0"/>
                </a:moveTo>
                <a:lnTo>
                  <a:pt x="752475" y="0"/>
                </a:lnTo>
                <a:lnTo>
                  <a:pt x="752475" y="752475"/>
                </a:lnTo>
                <a:lnTo>
                  <a:pt x="0" y="75247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084" y="0"/>
            <a:ext cx="2905125" cy="1895475"/>
          </a:xfrm>
          <a:custGeom>
            <a:avLst/>
            <a:gdLst/>
            <a:ahLst/>
            <a:cxnLst/>
            <a:rect l="l" t="t" r="r" b="b"/>
            <a:pathLst>
              <a:path w="2905125" h="1895475">
                <a:moveTo>
                  <a:pt x="0" y="0"/>
                </a:moveTo>
                <a:lnTo>
                  <a:pt x="2905125" y="0"/>
                </a:lnTo>
                <a:lnTo>
                  <a:pt x="2905125" y="1895475"/>
                </a:lnTo>
                <a:lnTo>
                  <a:pt x="0" y="18954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colorTemperature colorTemp="8575"/>
                      </a14:imgEffect>
                    </a14:imgLayer>
                  </a14:imgProps>
                </a:ext>
              </a:extLst>
            </a:blip>
            <a:stretch>
              <a:fillRect t="-32128" b="-2113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85784" y="9350702"/>
            <a:ext cx="661187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9212" y="8110090"/>
            <a:ext cx="675913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Visual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9101" y="5433565"/>
            <a:ext cx="92094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0651" y="2939882"/>
            <a:ext cx="958520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Platform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9329" y="2082632"/>
            <a:ext cx="1716138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Platform \ Time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31873" y="2079689"/>
            <a:ext cx="91591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11:00 pm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11032" y="802491"/>
            <a:ext cx="958415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Monday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92135" y="2936939"/>
            <a:ext cx="996953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facebook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64485" y="2936939"/>
            <a:ext cx="932498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instgram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42159" y="2079689"/>
            <a:ext cx="97809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12:00 pm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53322" y="802491"/>
            <a:ext cx="955272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Tuesday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35334" y="9350702"/>
            <a:ext cx="631022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Goals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98879" y="2079689"/>
            <a:ext cx="963120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8::00 pm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14332" y="802491"/>
            <a:ext cx="1339625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Wednesday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73543" y="2936939"/>
            <a:ext cx="1627013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reels-facebook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565140" y="2079689"/>
            <a:ext cx="917753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5:00 pm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500989" y="802491"/>
            <a:ext cx="1048769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Thursday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97072" y="2936939"/>
            <a:ext cx="1872786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e-mail marketing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54349" y="2079689"/>
            <a:ext cx="669722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09:00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25467" y="2936939"/>
            <a:ext cx="932498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instgram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839462" y="802491"/>
            <a:ext cx="700116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Friday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828444" y="2936939"/>
            <a:ext cx="601780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tiktok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74405" y="2079689"/>
            <a:ext cx="91591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11:00 pm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623952" y="802491"/>
            <a:ext cx="1019061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Saturday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291624" y="5281165"/>
            <a:ext cx="1696783" cy="61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5"/>
              </a:lnSpc>
            </a:pPr>
            <a:r>
              <a:rPr lang="en-US" sz="177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EXPLOR ANCIENT Egypt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844820" y="802491"/>
            <a:ext cx="838057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Sunday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776211" y="2079689"/>
            <a:ext cx="978094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12:00 pm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471106" y="2936939"/>
            <a:ext cx="1600305" cy="30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post-facebook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640784" y="4625073"/>
            <a:ext cx="1645006" cy="192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5"/>
              </a:lnSpc>
            </a:pPr>
            <a:r>
              <a:rPr lang="en-US" sz="1200" b="1" spc="32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Pyramids of Giza: Stand before the timeless wonders of the ancient world </a:t>
            </a:r>
            <a:r>
              <a:rPr lang="en-US" sz="1200" spc="32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🏺</a:t>
            </a:r>
            <a:r>
              <a:rPr lang="en-US" sz="1200" b="1" spc="320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28861" y="4225023"/>
            <a:ext cx="1263815" cy="275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200" b="1" spc="32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Explore Egypt’s breathtakin g history, stunning landscapes , and vibrant culture with Melody Travel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58972" y="9158364"/>
            <a:ext cx="7538428" cy="733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1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#ExploreWithMelody #TravelGoals #SustainableTourism #UnforgettableJourneys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486854" y="3605822"/>
            <a:ext cx="1242746" cy="560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49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🏖 Relax on Elalealamayn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775261" y="4138355"/>
            <a:ext cx="754990" cy="25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5"/>
              </a:lnSpc>
            </a:pPr>
            <a:r>
              <a:rPr lang="en-US" sz="149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Beaches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015490" y="4391854"/>
            <a:ext cx="2204161" cy="253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5"/>
              </a:lnSpc>
            </a:pPr>
            <a:r>
              <a:rPr lang="en-US" sz="149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Feel the soft sand between your toes and let the waves wash your worries away. Whether you’re looking for adventure or relaxation, our curated coastal trips offer the perfect getaway. </a:t>
            </a:r>
            <a:r>
              <a:rPr lang="en-US" sz="1497" i="1">
                <a:solidFill>
                  <a:srgbClr val="000000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aleilm ealamayn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320815" y="9208160"/>
            <a:ext cx="3884457" cy="31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melody travels is your best choice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184522" y="3566638"/>
            <a:ext cx="1920744" cy="3050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endParaRPr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1️⃣ **</a:t>
            </a:r>
            <a:r>
              <a:rPr lang="ar-EG" sz="1748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الأقصر وأسوان</a:t>
            </a:r>
            <a:r>
              <a:rPr lang="en-US" sz="1748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:**</a:t>
            </a:r>
          </a:p>
          <a:p>
            <a:pPr algn="ctr" rtl="1">
              <a:lnSpc>
                <a:spcPts val="2448"/>
              </a:lnSpc>
              <a:spcBef>
                <a:spcPct val="0"/>
              </a:spcBef>
            </a:pPr>
            <a:r>
              <a:rPr lang="ar-EG" sz="1748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متحف مفتوح وسط المعابد القديمة والآثار التاريخية. استمتع برحلة نيلية ساحرة وزيارة معابد الكرنك وفيلة، وجرب الحياة النوبية البسيطة والمريحة! 🚤🌅</a:t>
            </a:r>
          </a:p>
          <a:p>
            <a:pPr algn="ctr" rtl="1">
              <a:lnSpc>
                <a:spcPts val="2448"/>
              </a:lnSpc>
              <a:spcBef>
                <a:spcPct val="0"/>
              </a:spcBef>
            </a:pPr>
            <a:endParaRPr lang="ar-EG" sz="1748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DM Sans"/>
              <a:rtl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5321449" y="3636925"/>
            <a:ext cx="1836579" cy="337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endParaRPr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2️⃣ **</a:t>
            </a:r>
            <a:r>
              <a:rPr lang="ar-EG" sz="1587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شرم الشيخ</a:t>
            </a:r>
            <a:r>
              <a:rPr lang="en-US" sz="1587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:**</a:t>
            </a:r>
          </a:p>
          <a:p>
            <a:pPr algn="ctr" rtl="1">
              <a:lnSpc>
                <a:spcPts val="2222"/>
              </a:lnSpc>
              <a:spcBef>
                <a:spcPct val="0"/>
              </a:spcBef>
            </a:pPr>
            <a:r>
              <a:rPr lang="ar-EG" sz="1587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جنة الغواصين وعشاق البحر! 🌊🏖️ من السباحة في المياه الزرقاء الصافية، إلى رحلات السفاري في الصحراء واستكشاف الحياة البحرية في محمية رأس محمد، شرم الشيخ وجهة متكاملة للاسترخاء والمغامرة.</a:t>
            </a:r>
          </a:p>
          <a:p>
            <a:pPr algn="ctr" rtl="1">
              <a:lnSpc>
                <a:spcPts val="2222"/>
              </a:lnSpc>
              <a:spcBef>
                <a:spcPct val="0"/>
              </a:spcBef>
            </a:pPr>
            <a:endParaRPr lang="ar-EG" sz="1587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DM Sans"/>
              <a:rtl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6315205" y="3867045"/>
            <a:ext cx="1714403" cy="305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8"/>
              </a:lnSpc>
              <a:spcBef>
                <a:spcPct val="0"/>
              </a:spcBef>
            </a:pPr>
            <a:endParaRPr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ctr">
              <a:lnSpc>
                <a:spcPts val="2048"/>
              </a:lnSpc>
              <a:spcBef>
                <a:spcPct val="0"/>
              </a:spcBef>
            </a:pPr>
            <a:r>
              <a:rPr lang="en-US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🎯 </a:t>
            </a:r>
            <a:r>
              <a:rPr lang="ar-EG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السفر مغامرة، بس الاستعداد ليها بيخليها أكتر متعة وأمان! شاركنا نصائحك المفضلة للسفر في التعليقات</a:t>
            </a:r>
            <a:r>
              <a:rPr lang="en-US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! 😎</a:t>
            </a:r>
          </a:p>
          <a:p>
            <a:pPr algn="ctr">
              <a:lnSpc>
                <a:spcPts val="2048"/>
              </a:lnSpc>
              <a:spcBef>
                <a:spcPct val="0"/>
              </a:spcBef>
            </a:pPr>
            <a:endParaRPr lang="en-US" sz="1463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DM Sans"/>
            </a:endParaRPr>
          </a:p>
          <a:p>
            <a:pPr algn="ctr">
              <a:lnSpc>
                <a:spcPts val="2048"/>
              </a:lnSpc>
              <a:spcBef>
                <a:spcPct val="0"/>
              </a:spcBef>
            </a:pPr>
            <a:r>
              <a:rPr lang="en-US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#</a:t>
            </a:r>
            <a:r>
              <a:rPr lang="ar-EG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نصائح_السفر #السياحة_الداخلية</a:t>
            </a:r>
            <a:r>
              <a:rPr lang="en-US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</a:rPr>
              <a:t> #Melody_Travel #</a:t>
            </a:r>
            <a:r>
              <a:rPr lang="ar-EG" sz="1463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DM Sans"/>
                <a:rtl/>
              </a:rPr>
              <a:t>سفر_آمن #استعد_لرحلتك</a:t>
            </a:r>
          </a:p>
          <a:p>
            <a:pPr algn="ctr">
              <a:lnSpc>
                <a:spcPts val="2048"/>
              </a:lnSpc>
              <a:spcBef>
                <a:spcPct val="0"/>
              </a:spcBef>
            </a:pPr>
            <a:endParaRPr lang="ar-EG" sz="1463" dirty="0">
              <a:solidFill>
                <a:srgbClr val="00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DM Sans"/>
              <a:rtl/>
            </a:endParaRPr>
          </a:p>
        </p:txBody>
      </p:sp>
      <p:sp>
        <p:nvSpPr>
          <p:cNvPr id="54" name="Freeform 14">
            <a:extLst>
              <a:ext uri="{FF2B5EF4-FFF2-40B4-BE49-F238E27FC236}">
                <a16:creationId xmlns:a16="http://schemas.microsoft.com/office/drawing/2014/main" id="{BB916D3F-FFB9-6E8D-0882-C3915E45EC45}"/>
              </a:ext>
            </a:extLst>
          </p:cNvPr>
          <p:cNvSpPr/>
          <p:nvPr/>
        </p:nvSpPr>
        <p:spPr>
          <a:xfrm>
            <a:off x="16165820" y="7581900"/>
            <a:ext cx="2122180" cy="1280223"/>
          </a:xfrm>
          <a:custGeom>
            <a:avLst/>
            <a:gdLst/>
            <a:ahLst/>
            <a:cxnLst/>
            <a:rect l="l" t="t" r="r" b="b"/>
            <a:pathLst>
              <a:path w="2905125" h="1895475">
                <a:moveTo>
                  <a:pt x="0" y="0"/>
                </a:moveTo>
                <a:lnTo>
                  <a:pt x="2905125" y="0"/>
                </a:lnTo>
                <a:lnTo>
                  <a:pt x="2905125" y="1895475"/>
                </a:lnTo>
                <a:lnTo>
                  <a:pt x="0" y="18954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79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colorTemperature colorTemp="8575"/>
                      </a14:imgEffect>
                    </a14:imgLayer>
                  </a14:imgProps>
                </a:ext>
              </a:extLst>
            </a:blip>
            <a:stretch>
              <a:fillRect t="-32128" b="-21138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946" y="290339"/>
            <a:ext cx="17898562" cy="912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i="1" dirty="0">
                <a:solidFill>
                  <a:srgbClr val="F4F6FC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Garet Bold Italics"/>
                <a:ea typeface="Garet Bold Italics"/>
                <a:cs typeface="Garet Bold Italics"/>
                <a:sym typeface="Garet Bold Italics"/>
              </a:rPr>
              <a:t>  Questions Analysis</a:t>
            </a:r>
            <a:br>
              <a:rPr lang="ar-EG" sz="4000" b="1" i="1" dirty="0">
                <a:solidFill>
                  <a:srgbClr val="F4F6FC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Garet Bold Italics"/>
                <a:ea typeface="Garet Bold Italics"/>
                <a:cs typeface="Garet Bold Italics"/>
                <a:sym typeface="Garet Bold Italics"/>
              </a:rPr>
            </a:br>
            <a:endParaRPr lang="en-US" sz="4000" b="1" i="1" dirty="0">
              <a:solidFill>
                <a:srgbClr val="F4F6FC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Garet Bold Italics"/>
              <a:ea typeface="Garet Bold Italics"/>
              <a:cs typeface="Garet Bold Italics"/>
              <a:sym typeface="Garet Bold Italic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1. What do you offer? Customized and luxurious travel experiences.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2. Why was the business created? To cater to the demand for personalized and unforgettable travel experiences.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3. Who provides the services? A team of experienced travel consultants, tour guides, and customer support staff.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4. When are the services provided? Available year-round, with special offers during peak travel seasons.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5. Who are the services for? High-income individuals and young professionals aged 25-55.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6. Where are the services provided? Primarily online, with physical offices in Cairo and Dubai.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61" dirty="0">
                <a:latin typeface="Garet"/>
                <a:ea typeface="Garet"/>
                <a:cs typeface="Garet"/>
                <a:sym typeface="Garet"/>
              </a:rPr>
              <a:t>7. How are the services provided? Through an easy-to-use online platform, supported by a dedicated team of experts.</a:t>
            </a:r>
          </a:p>
          <a:p>
            <a:pPr algn="ctr">
              <a:lnSpc>
                <a:spcPts val="3726"/>
              </a:lnSpc>
              <a:spcBef>
                <a:spcPct val="0"/>
              </a:spcBef>
            </a:pPr>
            <a:endParaRPr lang="en-US" sz="2661" dirty="0">
              <a:solidFill>
                <a:srgbClr val="F4F6FC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5219" y="528159"/>
            <a:ext cx="16121126" cy="795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71" dirty="0">
                <a:solidFill>
                  <a:schemeClr val="bg1"/>
                </a:solidFill>
                <a:latin typeface="Garet"/>
                <a:ea typeface="Garet"/>
                <a:cs typeface="Garet"/>
                <a:sym typeface="Garet"/>
              </a:rPr>
              <a:t>Annual Business Goals (SMART)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95219" y="1932339"/>
            <a:ext cx="15764081" cy="703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Specific: Increase website traffic by 30% within the first 6 months.</a:t>
            </a:r>
          </a:p>
          <a:p>
            <a:pPr>
              <a:lnSpc>
                <a:spcPts val="5454"/>
              </a:lnSpc>
            </a:pPr>
            <a:endParaRPr lang="en-US" sz="4000" dirty="0">
              <a:latin typeface="Garet"/>
              <a:ea typeface="Garet"/>
              <a:cs typeface="Garet"/>
              <a:sym typeface="Garet"/>
            </a:endParaRPr>
          </a:p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Measurable: Achieve 2,000 bookings in the first year.</a:t>
            </a:r>
          </a:p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Achievable: Expand to at least two new markets within a year.</a:t>
            </a:r>
          </a:p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Realistic: Launch three new travel packages by the end of the year.</a:t>
            </a:r>
          </a:p>
          <a:p>
            <a:pPr>
              <a:lnSpc>
                <a:spcPts val="5454"/>
              </a:lnSpc>
            </a:pPr>
            <a:r>
              <a:rPr lang="en-US" sz="4000" dirty="0">
                <a:latin typeface="Garet"/>
                <a:ea typeface="Garet"/>
                <a:cs typeface="Garet"/>
                <a:sym typeface="Garet"/>
              </a:rPr>
              <a:t>- Time-Based: Reach 50,000 social media followers in the first 6 months.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8364" y="723900"/>
            <a:ext cx="16071271" cy="704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98"/>
              </a:lnSpc>
              <a:spcBef>
                <a:spcPct val="0"/>
              </a:spcBef>
            </a:pPr>
            <a:r>
              <a:rPr lang="en-US" sz="4070" b="1" i="1" spc="325" dirty="0">
                <a:solidFill>
                  <a:schemeClr val="bg1"/>
                </a:solidFill>
                <a:latin typeface="HK Grotesk Bold Italics"/>
                <a:ea typeface="HK Grotesk Bold Italics"/>
                <a:cs typeface="HK Grotesk Bold Italics"/>
                <a:sym typeface="HK Grotesk Bold Italics"/>
              </a:rPr>
              <a:t>COMPANY OBJECTIVES OVER TIME:</a:t>
            </a:r>
          </a:p>
        </p:txBody>
      </p:sp>
      <p:sp>
        <p:nvSpPr>
          <p:cNvPr id="3" name="TextBox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5707" y="2571580"/>
            <a:ext cx="16472980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- 3 Months: Establish a strong social media presence and reach 10,000 followers.</a:t>
            </a:r>
            <a:br>
              <a:rPr lang="ar-EG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</a:br>
            <a:endParaRPr lang="en-US" sz="3600" b="1" dirty="0"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>
              <a:spcBef>
                <a:spcPct val="0"/>
              </a:spcBef>
            </a:pP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- 6 Months: Launch a successful digital marketing campaign, achieving 500 bookings.</a:t>
            </a:r>
            <a:br>
              <a:rPr lang="ar-EG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</a:br>
            <a:endParaRPr lang="en-US" sz="3600" b="1" dirty="0"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>
              <a:spcBef>
                <a:spcPct val="0"/>
              </a:spcBef>
            </a:pP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- 9 Months: Expand to a new market, potentially </a:t>
            </a:r>
            <a:r>
              <a:rPr lang="en-US" sz="3600" b="1" dirty="0" err="1">
                <a:latin typeface="HK Grotesk Medium"/>
                <a:ea typeface="HK Grotesk Medium"/>
                <a:cs typeface="HK Grotesk Medium"/>
                <a:sym typeface="HK Grotesk Medium"/>
              </a:rPr>
              <a:t>Gulif</a:t>
            </a: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 area</a:t>
            </a:r>
            <a:br>
              <a:rPr lang="ar-EG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</a:br>
            <a:endParaRPr lang="en-US" sz="3600" b="1" dirty="0">
              <a:latin typeface="HK Grotesk Medium"/>
              <a:ea typeface="HK Grotesk Medium"/>
              <a:cs typeface="HK Grotesk Medium"/>
              <a:sym typeface="HK Grotesk Medium"/>
            </a:endParaRPr>
          </a:p>
          <a:p>
            <a:pPr>
              <a:spcBef>
                <a:spcPct val="0"/>
              </a:spcBef>
            </a:pP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- 12 Months: Achieve 2,000 bookings, expand to two new markets, and </a:t>
            </a:r>
            <a:r>
              <a:rPr lang="ar-EG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   </a:t>
            </a:r>
            <a:r>
              <a:rPr lang="en-US" sz="3600" b="1" dirty="0">
                <a:latin typeface="HK Grotesk Medium"/>
                <a:ea typeface="HK Grotesk Medium"/>
                <a:cs typeface="HK Grotesk Medium"/>
                <a:sym typeface="HK Grotesk Medium"/>
              </a:rPr>
              <a:t>introduce new travel packages.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rcRect/>
          <a:stretch>
            <a:fillRect/>
          </a:stretch>
        </p:blipFill>
        <p:spPr>
          <a:xfrm>
            <a:off x="10517561" y="266700"/>
            <a:ext cx="7365891" cy="8991600"/>
          </a:xfrm>
          <a:prstGeom prst="rect">
            <a:avLst/>
          </a:prstGeom>
          <a:ln>
            <a:noFill/>
          </a:ln>
          <a:effectLst>
            <a:outerShdw blurRad="1270000" dist="152400" dir="21540000" sx="81000" sy="81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620065" y="3641424"/>
            <a:ext cx="7315200" cy="467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🏖️ Relax on Elalealamayn 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 Beaches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Feel the soft sand between your toes and let the waves wash your worries away. Whether you’re looking for adventure or relaxation, our curated coastal trips offer the perfect getaway.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775" i="1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aleilm ealamayn</a:t>
            </a:r>
          </a:p>
          <a:p>
            <a:pPr algn="ctr">
              <a:lnSpc>
                <a:spcPts val="3885"/>
              </a:lnSpc>
              <a:spcBef>
                <a:spcPct val="0"/>
              </a:spcBef>
            </a:pPr>
            <a:endParaRPr lang="en-US" sz="2775" i="1">
              <a:solidFill>
                <a:srgbClr val="000000"/>
              </a:solidFill>
              <a:latin typeface="Open Sans 2 Italics"/>
              <a:ea typeface="Open Sans 2 Italics"/>
              <a:cs typeface="Open Sans 2 Italics"/>
              <a:sym typeface="Open Sans 2 Italics"/>
            </a:endParaRPr>
          </a:p>
          <a:p>
            <a:pPr algn="ctr">
              <a:lnSpc>
                <a:spcPts val="3885"/>
              </a:lnSpc>
              <a:spcBef>
                <a:spcPct val="0"/>
              </a:spcBef>
            </a:pPr>
            <a:endParaRPr lang="en-US" sz="2775" i="1">
              <a:solidFill>
                <a:srgbClr val="000000"/>
              </a:solidFill>
              <a:latin typeface="Open Sans 2 Italics"/>
              <a:ea typeface="Open Sans 2 Italics"/>
              <a:cs typeface="Open Sans 2 Italics"/>
              <a:sym typeface="Open Sans 2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0065" y="7975477"/>
            <a:ext cx="8523935" cy="191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✨ Special Offers Available! ✨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Contact us now to learn more about our exclusive travel packages.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📞 Call us: +123 456 7890</a:t>
            </a:r>
          </a:p>
          <a:p>
            <a:pPr algn="ctr">
              <a:lnSpc>
                <a:spcPts val="3268"/>
              </a:lnSpc>
              <a:spcBef>
                <a:spcPct val="0"/>
              </a:spcBef>
            </a:pPr>
            <a:r>
              <a:rPr lang="en-US" sz="233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💻 Visit our website: www.melodytravel.com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2499" y="-1202216"/>
            <a:ext cx="5322766" cy="228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2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9222"/>
              </a:lnSpc>
              <a:spcBef>
                <a:spcPct val="0"/>
              </a:spcBef>
            </a:pPr>
            <a:r>
              <a:rPr lang="en-US" sz="65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0B2ED-117A-0ABF-8FB9-4C641E0CFF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266700"/>
            <a:ext cx="3712870" cy="3712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905000" y="-571500"/>
            <a:ext cx="5322766" cy="228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2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9222"/>
              </a:lnSpc>
              <a:spcBef>
                <a:spcPct val="0"/>
              </a:spcBef>
            </a:pPr>
            <a:r>
              <a:rPr lang="en-US" sz="658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8FF10-4124-2A0E-5886-AAE87675E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76500"/>
            <a:ext cx="5322766" cy="5872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D4049-7FEA-1376-ED55-9A98DE4AD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860" y="95250"/>
            <a:ext cx="8001000" cy="10096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285518"/>
              </p:ext>
            </p:extLst>
          </p:nvPr>
        </p:nvGraphicFramePr>
        <p:xfrm>
          <a:off x="475392" y="2102275"/>
          <a:ext cx="7404266" cy="7572376"/>
        </p:xfrm>
        <a:graphic>
          <a:graphicData uri="http://schemas.openxmlformats.org/drawingml/2006/table">
            <a:tbl>
              <a:tblPr/>
              <a:tblGrid>
                <a:gridCol w="3902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1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95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Profile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Fans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Egypt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Promotion Travel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416735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ar-EG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  <a:rtl/>
                        </a:rPr>
                        <a:t>الرحمن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</a:t>
                      </a:r>
                      <a:r>
                        <a:rPr lang="ar-EG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  <a:rtl/>
                        </a:rPr>
                        <a:t>تورز للسياحه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360343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Delicate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Travels 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208006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Nefertary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Travel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47529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95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 travel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40615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6108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New Egypt</a:t>
                      </a:r>
                      <a:endParaRPr lang="en-US" sz="2400" b="1"/>
                    </a:p>
                    <a:p>
                      <a:pPr algn="ctr">
                        <a:lnSpc>
                          <a:spcPts val="2099"/>
                        </a:lnSpc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Travel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22888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795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Yearex Travel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8237</a:t>
                      </a:r>
                      <a:endParaRPr lang="en-US" sz="2400" b="1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7959"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2400" b="1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9"/>
                        </a:lnSpc>
                        <a:defRPr/>
                      </a:pPr>
                      <a:endParaRPr lang="en-US" sz="2400" b="1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8610600" y="2857500"/>
            <a:ext cx="9379643" cy="5637764"/>
          </a:xfrm>
          <a:custGeom>
            <a:avLst/>
            <a:gdLst/>
            <a:ahLst/>
            <a:cxnLst/>
            <a:rect l="l" t="t" r="r" b="b"/>
            <a:pathLst>
              <a:path w="9379643" h="5637764">
                <a:moveTo>
                  <a:pt x="0" y="0"/>
                </a:moveTo>
                <a:lnTo>
                  <a:pt x="9379643" y="0"/>
                </a:lnTo>
                <a:lnTo>
                  <a:pt x="93796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608487" y="276645"/>
            <a:ext cx="7994430" cy="10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2"/>
              </a:lnSpc>
            </a:pPr>
            <a:r>
              <a:rPr lang="en-US" sz="60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49739"/>
              </p:ext>
            </p:extLst>
          </p:nvPr>
        </p:nvGraphicFramePr>
        <p:xfrm>
          <a:off x="8430275" y="3129242"/>
          <a:ext cx="3152125" cy="6004874"/>
        </p:xfrm>
        <a:graphic>
          <a:graphicData uri="http://schemas.openxmlformats.org/drawingml/2006/table">
            <a:tbl>
              <a:tblPr/>
              <a:tblGrid>
                <a:gridCol w="315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6558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Executive Summary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516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r>
                        <a:rPr lang="en-US" sz="2400" b="1" u="sng" strike="noStrike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Vision, Mission and Goals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81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Unique Value Proposition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Marketing Targets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90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862880"/>
              </p:ext>
            </p:extLst>
          </p:nvPr>
        </p:nvGraphicFramePr>
        <p:xfrm>
          <a:off x="13944600" y="3129242"/>
          <a:ext cx="3048000" cy="5290855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116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Buyer Personas</a:t>
                      </a:r>
                      <a:r>
                        <a:rPr lang="ar-EG" sz="28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  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207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261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Key Marketing Messages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381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1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b="1" u="sng" strike="noStrike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Budget Plan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381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ts val="3213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b="0" u="none" baseline="0" dirty="0">
                          <a:solidFill>
                            <a:schemeClr val="tx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Strategy Calendar</a:t>
                      </a:r>
                      <a:endParaRPr lang="en-US" sz="2400" b="0" u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1086562"/>
            <a:ext cx="5953636" cy="1560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0"/>
              </a:lnSpc>
              <a:spcBef>
                <a:spcPct val="0"/>
              </a:spcBef>
            </a:pPr>
            <a:r>
              <a:rPr lang="en-US" sz="12000" b="1" u="none" strike="noStrike" spc="-420" dirty="0">
                <a:pattFill prst="pct5">
                  <a:fgClr>
                    <a:schemeClr val="accent1"/>
                  </a:fgClr>
                  <a:bgClr>
                    <a:schemeClr val="bg1"/>
                  </a:bgClr>
                </a:pattFill>
                <a:latin typeface="Telegraf Bold"/>
                <a:ea typeface="Telegraf Bold"/>
                <a:cs typeface="Telegraf Bold"/>
                <a:sym typeface="Telegraf Bold"/>
              </a:rPr>
              <a:t>Agenda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874504" y="3695700"/>
            <a:ext cx="355096" cy="35509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37273" y="3662409"/>
            <a:ext cx="355096" cy="35509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84704" y="6236204"/>
            <a:ext cx="355096" cy="35509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74504" y="7353300"/>
            <a:ext cx="355096" cy="35509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874504" y="4914900"/>
            <a:ext cx="355096" cy="35509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74504" y="6134100"/>
            <a:ext cx="355096" cy="3550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70563" y="7497557"/>
            <a:ext cx="355096" cy="35509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333E1892-B67E-52C7-DB0C-ED4E43A02BA0}"/>
              </a:ext>
            </a:extLst>
          </p:cNvPr>
          <p:cNvGrpSpPr/>
          <p:nvPr/>
        </p:nvGrpSpPr>
        <p:grpSpPr>
          <a:xfrm>
            <a:off x="13284704" y="4991100"/>
            <a:ext cx="355096" cy="355096"/>
            <a:chOff x="0" y="0"/>
            <a:chExt cx="812800" cy="812800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6D69133-8378-5E80-F24B-7C6703AC61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B1939026-0FC9-1B72-3A2A-70E517AC1753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85899"/>
            <a:ext cx="18288000" cy="8801101"/>
          </a:xfrm>
          <a:custGeom>
            <a:avLst/>
            <a:gdLst/>
            <a:ahLst/>
            <a:cxnLst/>
            <a:rect l="l" t="t" r="r" b="b"/>
            <a:pathLst>
              <a:path w="18288000" h="8613404">
                <a:moveTo>
                  <a:pt x="0" y="0"/>
                </a:moveTo>
                <a:lnTo>
                  <a:pt x="18288000" y="0"/>
                </a:lnTo>
                <a:lnTo>
                  <a:pt x="18288000" y="8613405"/>
                </a:lnTo>
                <a:lnTo>
                  <a:pt x="0" y="861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 l="-1769" t="-138" r="-17731" b="-58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08487" y="187579"/>
            <a:ext cx="7994430" cy="10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2"/>
              </a:lnSpc>
            </a:pPr>
            <a:r>
              <a:rPr lang="en-US" sz="608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 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73766"/>
            <a:ext cx="18288000" cy="7913234"/>
          </a:xfrm>
          <a:custGeom>
            <a:avLst/>
            <a:gdLst/>
            <a:ahLst/>
            <a:cxnLst/>
            <a:rect l="l" t="t" r="r" b="b"/>
            <a:pathLst>
              <a:path w="17249058" h="7110500">
                <a:moveTo>
                  <a:pt x="0" y="0"/>
                </a:moveTo>
                <a:lnTo>
                  <a:pt x="17249058" y="0"/>
                </a:lnTo>
                <a:lnTo>
                  <a:pt x="17249058" y="7110500"/>
                </a:lnTo>
                <a:lnTo>
                  <a:pt x="0" y="71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6" r="-718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4000" y="495300"/>
            <a:ext cx="7994430" cy="10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2"/>
              </a:lnSpc>
            </a:pPr>
            <a:r>
              <a:rPr lang="en-US" sz="608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 analysis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B0B29-197D-A170-C2A6-C52E18400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09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6218" y="572248"/>
            <a:ext cx="528268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000" b="1" i="1" dirty="0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Melody Travel: Social Media Advertising Budget (3 Months)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EC27E5-0B4F-212A-E443-12C9A0BF5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20417"/>
              </p:ext>
            </p:extLst>
          </p:nvPr>
        </p:nvGraphicFramePr>
        <p:xfrm>
          <a:off x="5564358" y="566805"/>
          <a:ext cx="12519195" cy="9714751"/>
        </p:xfrm>
        <a:graphic>
          <a:graphicData uri="http://schemas.openxmlformats.org/drawingml/2006/table">
            <a:tbl>
              <a:tblPr/>
              <a:tblGrid>
                <a:gridCol w="3162626">
                  <a:extLst>
                    <a:ext uri="{9D8B030D-6E8A-4147-A177-3AD203B41FA5}">
                      <a16:colId xmlns:a16="http://schemas.microsoft.com/office/drawing/2014/main" val="3735379058"/>
                    </a:ext>
                  </a:extLst>
                </a:gridCol>
                <a:gridCol w="2623075">
                  <a:extLst>
                    <a:ext uri="{9D8B030D-6E8A-4147-A177-3AD203B41FA5}">
                      <a16:colId xmlns:a16="http://schemas.microsoft.com/office/drawing/2014/main" val="2689018407"/>
                    </a:ext>
                  </a:extLst>
                </a:gridCol>
                <a:gridCol w="1679376">
                  <a:extLst>
                    <a:ext uri="{9D8B030D-6E8A-4147-A177-3AD203B41FA5}">
                      <a16:colId xmlns:a16="http://schemas.microsoft.com/office/drawing/2014/main" val="3111340875"/>
                    </a:ext>
                  </a:extLst>
                </a:gridCol>
                <a:gridCol w="2537727">
                  <a:extLst>
                    <a:ext uri="{9D8B030D-6E8A-4147-A177-3AD203B41FA5}">
                      <a16:colId xmlns:a16="http://schemas.microsoft.com/office/drawing/2014/main" val="1648294553"/>
                    </a:ext>
                  </a:extLst>
                </a:gridCol>
                <a:gridCol w="2516391">
                  <a:extLst>
                    <a:ext uri="{9D8B030D-6E8A-4147-A177-3AD203B41FA5}">
                      <a16:colId xmlns:a16="http://schemas.microsoft.com/office/drawing/2014/main" val="2616807542"/>
                    </a:ext>
                  </a:extLst>
                </a:gridCol>
              </a:tblGrid>
              <a:tr h="106261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Budget Item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Channel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1 ($)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2 ($)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3 ($)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392339"/>
                  </a:ext>
                </a:extLst>
              </a:tr>
              <a:tr h="109717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Social Media Ads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Facebook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600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245850"/>
                  </a:ext>
                </a:extLst>
              </a:tr>
              <a:tr h="106261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Social Media Ads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Instagram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600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819944"/>
                  </a:ext>
                </a:extLst>
              </a:tr>
              <a:tr h="108387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Social Media Ads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TikTok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792916"/>
                  </a:ext>
                </a:extLst>
              </a:tr>
              <a:tr h="144433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Email Marketing Campaigns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E-Marketing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250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153626"/>
                  </a:ext>
                </a:extLst>
              </a:tr>
              <a:tr h="1062619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Social Media Ads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LinkedIn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150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250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128359"/>
                  </a:ext>
                </a:extLst>
              </a:tr>
              <a:tr h="1075457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Influencer Collaborations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Instagram &amp; TikTok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775144"/>
                  </a:ext>
                </a:extLst>
              </a:tr>
              <a:tr h="182605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Content Creation (Videos, Graphics)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All Channels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300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350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839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79867"/>
              </p:ext>
            </p:extLst>
          </p:nvPr>
        </p:nvGraphicFramePr>
        <p:xfrm>
          <a:off x="5798129" y="585596"/>
          <a:ext cx="11624149" cy="9115809"/>
        </p:xfrm>
        <a:graphic>
          <a:graphicData uri="http://schemas.openxmlformats.org/drawingml/2006/table">
            <a:tbl>
              <a:tblPr/>
              <a:tblGrid>
                <a:gridCol w="6167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8952"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Total Budget ($)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714"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1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$2,250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0191"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2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$2,700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952"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Month 3</a:t>
                      </a:r>
                      <a:endParaRPr lang="en-US" sz="110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chemeClr val="tx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$3,150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26218" y="2781300"/>
            <a:ext cx="4635698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800" dirty="0">
                <a:latin typeface="Garet"/>
                <a:ea typeface="Garet"/>
                <a:cs typeface="Garet"/>
                <a:sym typeface="Garet"/>
              </a:rPr>
              <a:t>Total Budget Per Month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6218" y="572248"/>
            <a:ext cx="5282689" cy="183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6"/>
              </a:lnSpc>
              <a:spcBef>
                <a:spcPct val="0"/>
              </a:spcBef>
            </a:pPr>
            <a:r>
              <a:rPr lang="en-US" sz="4000" b="1" i="1" dirty="0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Melody Travel: Social Media Advertising Budget (3 Months)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51281"/>
            <a:ext cx="18288000" cy="8835719"/>
          </a:xfrm>
          <a:custGeom>
            <a:avLst/>
            <a:gdLst/>
            <a:ahLst/>
            <a:cxnLst/>
            <a:rect l="l" t="t" r="r" b="b"/>
            <a:pathLst>
              <a:path w="18155646" h="8835719">
                <a:moveTo>
                  <a:pt x="0" y="0"/>
                </a:moveTo>
                <a:lnTo>
                  <a:pt x="18155646" y="0"/>
                </a:lnTo>
                <a:lnTo>
                  <a:pt x="18155646" y="8835719"/>
                </a:lnTo>
                <a:lnTo>
                  <a:pt x="0" y="8835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17" r="-89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98381" y="-962924"/>
            <a:ext cx="12734181" cy="2280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2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9222"/>
              </a:lnSpc>
              <a:spcBef>
                <a:spcPct val="0"/>
              </a:spcBef>
            </a:pPr>
            <a:r>
              <a:rPr lang="en-US" sz="65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Campaign path on social media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-74922"/>
            <a:ext cx="18288000" cy="153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600" b="1" dirty="0">
                <a:solidFill>
                  <a:schemeClr val="bg1"/>
                </a:solidFill>
                <a:latin typeface="Maiandra GD" panose="020E0502030308020204" pitchFamily="34" charset="0"/>
                <a:ea typeface="Canva Sans Bold"/>
                <a:cs typeface="Canva Sans Bold"/>
                <a:sym typeface="Canva Sans Bold"/>
              </a:rPr>
              <a:t>our team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3401" y="2073746"/>
            <a:ext cx="17221199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Ahmed</a:t>
            </a:r>
            <a:r>
              <a:rPr lang="en-US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Osama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6097406"/>
            <a:ext cx="18288000" cy="951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60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Ahmed Gomaa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52400" y="3433599"/>
            <a:ext cx="18592800" cy="1100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58"/>
              </a:lnSpc>
            </a:pPr>
            <a:r>
              <a:rPr lang="en-US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Adel</a:t>
            </a:r>
            <a:r>
              <a:rPr lang="ar-EG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</a:t>
            </a:r>
            <a:r>
              <a:rPr lang="en-US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Mohamed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592526"/>
            <a:ext cx="18288000" cy="1160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33"/>
              </a:lnSpc>
            </a:pPr>
            <a:r>
              <a:rPr lang="en-US" sz="72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</a:t>
            </a:r>
            <a:r>
              <a:rPr lang="en-US" sz="66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Alaa</a:t>
            </a:r>
            <a:r>
              <a:rPr lang="en-US" sz="72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Abdo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86721" y="7372081"/>
            <a:ext cx="7714558" cy="112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3"/>
              </a:lnSpc>
            </a:pPr>
            <a:r>
              <a:rPr lang="en-US" sz="6000" b="1" dirty="0" err="1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Ahlam</a:t>
            </a:r>
            <a:r>
              <a:rPr lang="en-US" sz="6000" b="1" dirty="0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Maiandra GD" panose="020E0502030308020204" pitchFamily="34" charset="0"/>
                <a:ea typeface="Canva Sans Bold Italics"/>
                <a:cs typeface="Canva Sans Bold Italics"/>
                <a:sym typeface="Canva Sans Bold Italics"/>
              </a:rPr>
              <a:t>mahmoud</a:t>
            </a:r>
            <a:endParaRPr lang="en-US" sz="6000" b="1" dirty="0">
              <a:solidFill>
                <a:srgbClr val="000000"/>
              </a:solidFill>
              <a:latin typeface="Maiandra GD" panose="020E0502030308020204" pitchFamily="34" charset="0"/>
              <a:ea typeface="Canva Sans Bold Italics"/>
              <a:cs typeface="Canva Sans Bold Italics"/>
              <a:sym typeface="Canva Sans Bold Italics"/>
            </a:endParaRP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AF74A8BF-E22F-43B4-5E90-B4F4EB5D7B84}"/>
              </a:ext>
            </a:extLst>
          </p:cNvPr>
          <p:cNvSpPr/>
          <p:nvPr/>
        </p:nvSpPr>
        <p:spPr>
          <a:xfrm>
            <a:off x="0" y="1"/>
            <a:ext cx="18288000" cy="10316312"/>
          </a:xfrm>
          <a:custGeom>
            <a:avLst/>
            <a:gdLst/>
            <a:ahLst/>
            <a:cxnLst/>
            <a:rect l="l" t="t" r="r" b="b"/>
            <a:pathLst>
              <a:path w="10850826" h="10287000">
                <a:moveTo>
                  <a:pt x="0" y="0"/>
                </a:moveTo>
                <a:lnTo>
                  <a:pt x="10850825" y="0"/>
                </a:lnTo>
                <a:lnTo>
                  <a:pt x="10850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31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1661" t="-30081" r="-11661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" y="0"/>
            <a:ext cx="18288002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0463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t="-38888" r="-209" b="-3926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94947" y="0"/>
            <a:ext cx="10850826" cy="10287000"/>
          </a:xfrm>
          <a:custGeom>
            <a:avLst/>
            <a:gdLst/>
            <a:ahLst/>
            <a:cxnLst/>
            <a:rect l="l" t="t" r="r" b="b"/>
            <a:pathLst>
              <a:path w="10850826" h="10287000">
                <a:moveTo>
                  <a:pt x="0" y="0"/>
                </a:moveTo>
                <a:lnTo>
                  <a:pt x="10850825" y="0"/>
                </a:lnTo>
                <a:lnTo>
                  <a:pt x="10850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31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 l="-11661" t="-30081" r="-116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" y="1085850"/>
            <a:ext cx="7594947" cy="90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Reach out</a:t>
            </a:r>
            <a:r>
              <a:rPr lang="ar-EG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to us for any</a:t>
            </a:r>
            <a:r>
              <a:rPr lang="ar-EG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4000" b="1" spc="-280" dirty="0">
                <a:solidFill>
                  <a:srgbClr val="210E0E"/>
                </a:solidFill>
                <a:latin typeface="Telegraf Bold"/>
                <a:ea typeface="Telegraf Bold"/>
                <a:cs typeface="Telegraf Bold"/>
                <a:sym typeface="Telegraf Bold"/>
              </a:rPr>
              <a:t>questions.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795801"/>
            <a:ext cx="4095532" cy="903421"/>
            <a:chOff x="0" y="-38100"/>
            <a:chExt cx="5460710" cy="1204561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5460710" cy="606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4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10E0E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EMAIL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5812"/>
              <a:ext cx="5460710" cy="500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33"/>
                </a:lnSpc>
                <a:spcBef>
                  <a:spcPct val="0"/>
                </a:spcBef>
              </a:pPr>
              <a:r>
                <a:rPr lang="en-US" i="0" dirty="0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Melody Travels </a:t>
              </a:r>
              <a:r>
                <a:rPr lang="en-US" sz="2000" spc="-76" dirty="0">
                  <a:solidFill>
                    <a:srgbClr val="210E0E"/>
                  </a:solidFill>
                  <a:latin typeface="Telegraf"/>
                  <a:ea typeface="Telegraf"/>
                  <a:cs typeface="Telegraf"/>
                  <a:sym typeface="Telegraf"/>
                </a:rPr>
                <a:t>@gmailcom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091201"/>
            <a:ext cx="4095532" cy="1974355"/>
            <a:chOff x="0" y="-38100"/>
            <a:chExt cx="5460710" cy="2632476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5460710" cy="606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4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210E0E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SOCIAL MEDIA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5811"/>
              <a:ext cx="5460710" cy="1928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2400" spc="-76" dirty="0" err="1">
                  <a:solidFill>
                    <a:srgbClr val="210E0E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  <a:sym typeface="Telegraf"/>
                </a:rPr>
                <a:t>facecook@</a:t>
              </a:r>
              <a:r>
                <a:rPr lang="en-US" sz="2400" i="0" dirty="0" err="1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Melody</a:t>
              </a:r>
              <a:r>
                <a:rPr lang="en-US" sz="2400" i="0" dirty="0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Travels </a:t>
              </a:r>
            </a:p>
            <a:p>
              <a:r>
                <a:rPr lang="en-US" sz="2400" spc="-76" dirty="0" err="1">
                  <a:solidFill>
                    <a:srgbClr val="210E0E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  <a:sym typeface="Telegraf"/>
                </a:rPr>
                <a:t>instagram@</a:t>
              </a:r>
              <a:r>
                <a:rPr lang="en-US" sz="2400" i="0" dirty="0" err="1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Melody</a:t>
              </a:r>
              <a:r>
                <a:rPr lang="en-US" sz="2400" i="0" dirty="0">
                  <a:solidFill>
                    <a:srgbClr val="1C1E21"/>
                  </a:solidFill>
                  <a:effectLst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Travels </a:t>
              </a:r>
            </a:p>
            <a:p>
              <a:br>
                <a:rPr lang="en-US" sz="2400" b="0" i="0" dirty="0">
                  <a:solidFill>
                    <a:srgbClr val="1C1E21"/>
                  </a:solidFill>
                  <a:effectLst/>
                  <a:latin typeface="Segoe UI Historic" panose="020B0502040204020203" pitchFamily="34" charset="0"/>
                </a:rPr>
              </a:br>
              <a:endParaRPr lang="en-US" sz="2199" spc="-76" dirty="0">
                <a:solidFill>
                  <a:srgbClr val="210E0E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405433"/>
            <a:ext cx="4095532" cy="910217"/>
            <a:chOff x="0" y="-38100"/>
            <a:chExt cx="5460710" cy="12136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5460710" cy="606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4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210E0E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CALL US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5812"/>
              <a:ext cx="5460710" cy="509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33"/>
                </a:lnSpc>
                <a:spcBef>
                  <a:spcPct val="0"/>
                </a:spcBef>
              </a:pPr>
              <a:r>
                <a:rPr lang="en-US" sz="2199" spc="-76" dirty="0">
                  <a:solidFill>
                    <a:srgbClr val="210E0E"/>
                  </a:solidFill>
                  <a:latin typeface="Telegraf"/>
                  <a:ea typeface="Telegraf"/>
                  <a:cs typeface="Telegraf"/>
                  <a:sym typeface="Telegraf"/>
                </a:rPr>
                <a:t>+</a:t>
              </a:r>
              <a:r>
                <a:rPr lang="ar-EG" sz="2199" spc="-76" dirty="0">
                  <a:solidFill>
                    <a:srgbClr val="210E0E"/>
                  </a:solidFill>
                  <a:latin typeface="Telegraf"/>
                  <a:ea typeface="Telegraf"/>
                  <a:cs typeface="Telegraf"/>
                  <a:sym typeface="Telegraf"/>
                </a:rPr>
                <a:t>02</a:t>
              </a:r>
              <a:r>
                <a:rPr lang="en-US" sz="2199" spc="-76" dirty="0">
                  <a:solidFill>
                    <a:srgbClr val="210E0E"/>
                  </a:solidFill>
                  <a:latin typeface="Telegraf"/>
                  <a:ea typeface="Telegraf"/>
                  <a:cs typeface="Telegraf"/>
                  <a:sym typeface="Telegraf"/>
                </a:rPr>
                <a:t>-123-456-7890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771062"/>
            <a:ext cx="4860966" cy="3838484"/>
            <a:chOff x="0" y="0"/>
            <a:chExt cx="1280255" cy="10109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0255" cy="1010959"/>
            </a:xfrm>
            <a:custGeom>
              <a:avLst/>
              <a:gdLst/>
              <a:ahLst/>
              <a:cxnLst/>
              <a:rect l="l" t="t" r="r" b="b"/>
              <a:pathLst>
                <a:path w="1280255" h="1010959">
                  <a:moveTo>
                    <a:pt x="0" y="0"/>
                  </a:moveTo>
                  <a:lnTo>
                    <a:pt x="1280255" y="0"/>
                  </a:lnTo>
                  <a:lnTo>
                    <a:pt x="1280255" y="1010959"/>
                  </a:lnTo>
                  <a:lnTo>
                    <a:pt x="0" y="1010959"/>
                  </a:lnTo>
                  <a:close/>
                </a:path>
              </a:pathLst>
            </a:custGeom>
            <a:solidFill>
              <a:srgbClr val="3C0F78">
                <a:alpha val="4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80255" cy="1039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98334" y="4771062"/>
            <a:ext cx="4860966" cy="3838484"/>
            <a:chOff x="0" y="0"/>
            <a:chExt cx="1280255" cy="10109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0255" cy="1010959"/>
            </a:xfrm>
            <a:custGeom>
              <a:avLst/>
              <a:gdLst/>
              <a:ahLst/>
              <a:cxnLst/>
              <a:rect l="l" t="t" r="r" b="b"/>
              <a:pathLst>
                <a:path w="1280255" h="1010959">
                  <a:moveTo>
                    <a:pt x="0" y="0"/>
                  </a:moveTo>
                  <a:lnTo>
                    <a:pt x="1280255" y="0"/>
                  </a:lnTo>
                  <a:lnTo>
                    <a:pt x="1280255" y="1010959"/>
                  </a:lnTo>
                  <a:lnTo>
                    <a:pt x="0" y="1010959"/>
                  </a:lnTo>
                  <a:close/>
                </a:path>
              </a:pathLst>
            </a:custGeom>
            <a:solidFill>
              <a:srgbClr val="3C0F78">
                <a:alpha val="4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80255" cy="1039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13517" y="4771062"/>
            <a:ext cx="4860966" cy="3838484"/>
            <a:chOff x="0" y="0"/>
            <a:chExt cx="1280255" cy="10109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0255" cy="1010959"/>
            </a:xfrm>
            <a:custGeom>
              <a:avLst/>
              <a:gdLst/>
              <a:ahLst/>
              <a:cxnLst/>
              <a:rect l="l" t="t" r="r" b="b"/>
              <a:pathLst>
                <a:path w="1280255" h="1010959">
                  <a:moveTo>
                    <a:pt x="0" y="0"/>
                  </a:moveTo>
                  <a:lnTo>
                    <a:pt x="1280255" y="0"/>
                  </a:lnTo>
                  <a:lnTo>
                    <a:pt x="1280255" y="1010959"/>
                  </a:lnTo>
                  <a:lnTo>
                    <a:pt x="0" y="1010959"/>
                  </a:lnTo>
                  <a:close/>
                </a:path>
              </a:pathLst>
            </a:custGeom>
            <a:solidFill>
              <a:srgbClr val="3C0F78">
                <a:alpha val="4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80255" cy="1039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65521" y="5220475"/>
            <a:ext cx="4156957" cy="2939659"/>
            <a:chOff x="0" y="0"/>
            <a:chExt cx="5542610" cy="391954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5542610" cy="93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5100" b="1" spc="-178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Mission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03904"/>
              <a:ext cx="5542610" cy="2715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3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"Melody Travel is dedicated to providing personalized, seamless travel experiences that inspire and enrich every journey."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987043" y="1954309"/>
            <a:ext cx="8313915" cy="216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8000" b="1" u="none" strike="noStrike" spc="-28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Vision, Mission and Goals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80704" y="5217072"/>
            <a:ext cx="4156957" cy="4168384"/>
            <a:chOff x="0" y="0"/>
            <a:chExt cx="5542610" cy="555784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5250"/>
              <a:ext cx="5542610" cy="93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5100" b="1" spc="-178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Vision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203904"/>
              <a:ext cx="5542610" cy="4353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1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Melody Travel offers unforgettable journeys, blending comfort, culture, and adventure to create harmonious travel experiences worldwide</a:t>
              </a:r>
            </a:p>
            <a:p>
              <a:pPr algn="ctr">
                <a:lnSpc>
                  <a:spcPts val="3233"/>
                </a:lnSpc>
              </a:pPr>
              <a:endPara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  <a:p>
              <a:pPr marL="0" lvl="0" indent="0" algn="ctr">
                <a:lnSpc>
                  <a:spcPts val="3233"/>
                </a:lnSpc>
                <a:spcBef>
                  <a:spcPct val="0"/>
                </a:spcBef>
              </a:pPr>
              <a:endPara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50338" y="5217072"/>
            <a:ext cx="4156957" cy="2530084"/>
            <a:chOff x="0" y="0"/>
            <a:chExt cx="5542610" cy="337344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5250"/>
              <a:ext cx="5542610" cy="938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5100" b="1" spc="-178">
                  <a:solidFill>
                    <a:srgbClr val="FFFFFF"/>
                  </a:solidFill>
                  <a:latin typeface="Telegraf Medium"/>
                  <a:ea typeface="Telegraf Medium"/>
                  <a:cs typeface="Telegraf Medium"/>
                  <a:sym typeface="Telegraf Medium"/>
                </a:rPr>
                <a:t>Goals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203904"/>
              <a:ext cx="5542610" cy="216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33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List down short-term and long-term goals that will help translate your vision and mission into action.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1124" y="952500"/>
            <a:ext cx="16582476" cy="788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9"/>
              </a:lnSpc>
            </a:pPr>
            <a:endParaRPr dirty="0">
              <a:solidFill>
                <a:schemeClr val="bg1"/>
              </a:solidFill>
            </a:endParaRPr>
          </a:p>
          <a:p>
            <a:pPr algn="ctr">
              <a:lnSpc>
                <a:spcPts val="5869"/>
              </a:lnSpc>
            </a:pPr>
            <a:r>
              <a:rPr lang="en-US" sz="5869" b="1" spc="-205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Branding Elements:</a:t>
            </a:r>
            <a:br>
              <a:rPr lang="ar-EG" sz="5869" b="1" spc="-205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</a:br>
            <a:endParaRPr lang="en-US" sz="5869" b="1" spc="-205" dirty="0"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5869"/>
              </a:lnSpc>
            </a:pPr>
            <a:r>
              <a:rPr lang="en-US" sz="4000" b="1" spc="-205" dirty="0">
                <a:latin typeface="Telegraf Bold"/>
                <a:ea typeface="Telegraf Bold"/>
                <a:cs typeface="Telegraf Bold"/>
                <a:sym typeface="Telegraf Bold"/>
              </a:rPr>
              <a:t>- Unique Value Proposition: "Your Gateway to Unforgettable Journeys."</a:t>
            </a:r>
            <a:br>
              <a:rPr lang="ar-EG" sz="4000" b="1" spc="-205" dirty="0">
                <a:latin typeface="Telegraf Bold"/>
                <a:ea typeface="Telegraf Bold"/>
                <a:cs typeface="Telegraf Bold"/>
                <a:sym typeface="Telegraf Bold"/>
              </a:rPr>
            </a:br>
            <a:endParaRPr lang="en-US" sz="4000" b="1" spc="-205" dirty="0"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5869"/>
              </a:lnSpc>
            </a:pPr>
            <a:r>
              <a:rPr lang="en-US" sz="4000" b="1" spc="-205" dirty="0">
                <a:latin typeface="Telegraf Bold"/>
                <a:ea typeface="Telegraf Bold"/>
                <a:cs typeface="Telegraf Bold"/>
                <a:sym typeface="Telegraf Bold"/>
              </a:rPr>
              <a:t>- Service Promise: To deliver personalized, safe, and extraordinary travel experiences.</a:t>
            </a:r>
            <a:br>
              <a:rPr lang="ar-EG" sz="4000" b="1" spc="-205" dirty="0">
                <a:latin typeface="Telegraf Bold"/>
                <a:ea typeface="Telegraf Bold"/>
                <a:cs typeface="Telegraf Bold"/>
                <a:sym typeface="Telegraf Bold"/>
              </a:rPr>
            </a:br>
            <a:endParaRPr lang="en-US" sz="4000" b="1" spc="-205" dirty="0">
              <a:latin typeface="Telegraf Bold"/>
              <a:ea typeface="Telegraf Bold"/>
              <a:cs typeface="Telegraf Bold"/>
              <a:sym typeface="Telegraf Bold"/>
            </a:endParaRPr>
          </a:p>
          <a:p>
            <a:pPr algn="ctr">
              <a:lnSpc>
                <a:spcPts val="5869"/>
              </a:lnSpc>
            </a:pPr>
            <a:r>
              <a:rPr lang="en-US" sz="4000" b="1" spc="-205" dirty="0">
                <a:latin typeface="Telegraf Bold"/>
                <a:ea typeface="Telegraf Bold"/>
                <a:cs typeface="Telegraf Bold"/>
                <a:sym typeface="Telegraf Bold"/>
              </a:rPr>
              <a:t>- Desired Customer Loyalty: Achieve a high level of repeat customers through exceptional service and exclusive travel offers.</a:t>
            </a:r>
          </a:p>
          <a:p>
            <a:pPr marL="0" lvl="0" indent="0" algn="ctr">
              <a:lnSpc>
                <a:spcPts val="1174"/>
              </a:lnSpc>
              <a:spcBef>
                <a:spcPct val="0"/>
              </a:spcBef>
            </a:pPr>
            <a:endParaRPr lang="en-US" sz="5869" b="1" spc="-205" dirty="0">
              <a:solidFill>
                <a:schemeClr val="bg1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421897"/>
            <a:ext cx="5384808" cy="1860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26"/>
              </a:lnSpc>
            </a:pPr>
            <a:r>
              <a:rPr lang="en-US" sz="7226" b="1" spc="-252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Marketing</a:t>
            </a:r>
          </a:p>
          <a:p>
            <a:pPr marL="0" lvl="0" indent="0" algn="l">
              <a:lnSpc>
                <a:spcPts val="7226"/>
              </a:lnSpc>
              <a:spcBef>
                <a:spcPct val="0"/>
              </a:spcBef>
            </a:pPr>
            <a:r>
              <a:rPr lang="en-US" sz="7226" b="1" spc="-252" dirty="0">
                <a:solidFill>
                  <a:schemeClr val="bg1"/>
                </a:solidFill>
                <a:latin typeface="Telegraf Bold"/>
                <a:ea typeface="Telegraf Bold"/>
                <a:cs typeface="Telegraf Bold"/>
                <a:sym typeface="Telegraf Bold"/>
              </a:rPr>
              <a:t>Targets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33600" y="3009900"/>
            <a:ext cx="15214807" cy="6045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Social Media Analysis: Focus on Facebook and Instagram for targeted ads, with a secondary focus on LinkedIn for corporate travel packages.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Channel Strategy: 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Facebook: Daily posts, target ads.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Instagram: Daily stories and posts, influencer partnerships.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- LinkedIn: Weekly updates, B2B targeting.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Main Goals: Increase brand awareness, drive traffic to the website, and boost conversions.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Main Content Themes: Travel tips, destination highlights, customer testimonials, and promotional offers.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3065" dirty="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- Posting Frequency: Facebook &amp; Instagram - Daily; LinkedIn - Weekly.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2325" y="1216864"/>
            <a:ext cx="7844300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-280">
                <a:solidFill>
                  <a:srgbClr val="0F0C3D"/>
                </a:solidFill>
                <a:latin typeface="Telegraf Bold"/>
                <a:ea typeface="Telegraf Bold"/>
                <a:cs typeface="Telegraf Bold"/>
                <a:sym typeface="Telegraf Bold"/>
              </a:rPr>
              <a:t>SWOT Analysis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672802"/>
              </p:ext>
            </p:extLst>
          </p:nvPr>
        </p:nvGraphicFramePr>
        <p:xfrm>
          <a:off x="685800" y="3262891"/>
          <a:ext cx="17259301" cy="3761217"/>
        </p:xfrm>
        <a:graphic>
          <a:graphicData uri="http://schemas.openxmlformats.org/drawingml/2006/table">
            <a:tbl>
              <a:tblPr/>
              <a:tblGrid>
                <a:gridCol w="5105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1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1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1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1951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4000" b="1" dirty="0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Strengths</a:t>
                      </a:r>
                      <a:endParaRPr lang="en-US" sz="4000" dirty="0"/>
                    </a:p>
                  </a:txBody>
                  <a:tcPr marL="133350" marR="133350" marT="133350" marB="133350" anchor="ctr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5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Weaknesses</a:t>
                      </a:r>
                      <a:endParaRPr lang="en-US" sz="3200" dirty="0"/>
                    </a:p>
                  </a:txBody>
                  <a:tcPr marL="133350" marR="133350" marT="133350" marB="133350" anchor="ctr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Opportunities</a:t>
                      </a:r>
                      <a:endParaRPr lang="en-US" sz="3200" dirty="0"/>
                    </a:p>
                  </a:txBody>
                  <a:tcPr marL="133350" marR="133350" marT="133350" marB="133350" anchor="ctr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6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Threats</a:t>
                      </a:r>
                      <a:endParaRPr lang="en-US" sz="3200" dirty="0"/>
                    </a:p>
                  </a:txBody>
                  <a:tcPr marL="133350" marR="133350" marT="133350" marB="133350" anchor="ctr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7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706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endParaRPr lang="en-US" sz="2800" dirty="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Strong brand identity, high-quality customer service, diverse travel packages.</a:t>
                      </a:r>
                    </a:p>
                  </a:txBody>
                  <a:tcPr marL="133350" marR="133350" marT="133350" marB="133350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Limited physical presence, high dependency on online channels.</a:t>
                      </a:r>
                      <a:endParaRPr lang="en-US" sz="2800" dirty="0"/>
                    </a:p>
                  </a:txBody>
                  <a:tcPr marL="133350" marR="133350" marT="133350" marB="133350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Expanding into emerging markets, developing new eco-friendly travel packages</a:t>
                      </a:r>
                      <a:r>
                        <a:rPr lang="en-US" sz="22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</a:t>
                      </a:r>
                      <a:endParaRPr lang="en-US" sz="1100" dirty="0"/>
                    </a:p>
                  </a:txBody>
                  <a:tcPr marL="133350" marR="133350" marT="133350" marB="133350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Economic downturns, political instability in key regions, competition from established brands.</a:t>
                      </a:r>
                      <a:endParaRPr lang="en-US" sz="2800" dirty="0"/>
                    </a:p>
                    <a:p>
                      <a:pPr algn="l">
                        <a:lnSpc>
                          <a:spcPts val="3359"/>
                        </a:lnSpc>
                      </a:pPr>
                      <a:endParaRPr lang="en-US" sz="1100" dirty="0"/>
                    </a:p>
                  </a:txBody>
                  <a:tcPr marL="133350" marR="133350" marT="133350" marB="133350">
                    <a:lnL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F0C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522159" y="0"/>
          <a:ext cx="13094970" cy="10639425"/>
        </p:xfrm>
        <a:graphic>
          <a:graphicData uri="http://schemas.openxmlformats.org/drawingml/2006/table">
            <a:tbl>
              <a:tblPr/>
              <a:tblGrid>
                <a:gridCol w="6515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9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6921"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Increase Brand Awareness:</a:t>
                      </a:r>
                      <a:endParaRPr lang="en-US" sz="1100"/>
                    </a:p>
                    <a:p>
                      <a:pPr algn="l">
                        <a:lnSpc>
                          <a:spcPts val="4619"/>
                        </a:lnSpc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Establish the company as a leading travel agency in Egypt by promoting its unique services and travel packages through various marketing channels.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 b="1" spc="12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Attract Local and International Tourists:</a:t>
                      </a:r>
                      <a:endParaRPr lang="en-US" sz="1100"/>
                    </a:p>
                    <a:p>
                      <a:pPr algn="l">
                        <a:lnSpc>
                          <a:spcPts val="4339"/>
                        </a:lnSpc>
                      </a:pPr>
                      <a:r>
                        <a:rPr lang="en-US" sz="3099" spc="12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Create targeted campaigns to attract both Egyptian and international travelers, highlighting the diverse experiences Egypt has to offer, from cultural heritage to natural wonders.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2504">
                <a:tc>
                  <a:txBody>
                    <a:bodyPr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Boost Online Presence:</a:t>
                      </a:r>
                      <a:endParaRPr lang="en-US" sz="1100"/>
                    </a:p>
                    <a:p>
                      <a:pPr algn="l">
                        <a:lnSpc>
                          <a:spcPts val="4899"/>
                        </a:lnSpc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Strengthen the company's online visibility through social media, SEO, and digital advertising, ensuring the brand reaches a wider audience and converts leads into bookings.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179"/>
                        </a:lnSpc>
                        <a:defRPr/>
                      </a:pPr>
                      <a:r>
                        <a:rPr lang="en-US" sz="36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Enhance Customer Engagement and Loyalty:</a:t>
                      </a:r>
                      <a:endParaRPr lang="en-US" sz="1100"/>
                    </a:p>
                    <a:p>
                      <a:pPr algn="l">
                        <a:lnSpc>
                          <a:spcPts val="5179"/>
                        </a:lnSpc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Develop loyalty programs and personalized offers to retain customers and encourage repeat bookings, enhancing overall satisfaction.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581377"/>
            <a:ext cx="4388561" cy="226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5"/>
              </a:lnSpc>
            </a:pPr>
            <a:r>
              <a:rPr lang="en-US" sz="651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Goals and Objectives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628261"/>
              </p:ext>
            </p:extLst>
          </p:nvPr>
        </p:nvGraphicFramePr>
        <p:xfrm>
          <a:off x="4388561" y="1"/>
          <a:ext cx="13765840" cy="10287000"/>
        </p:xfrm>
        <a:graphic>
          <a:graphicData uri="http://schemas.openxmlformats.org/drawingml/2006/table">
            <a:tbl>
              <a:tblPr/>
              <a:tblGrid>
                <a:gridCol w="6515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0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2388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Promote Sustainable and Eco-Friendly Tourism: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Advocate for responsible tourism practices by promoting eco-friendly tours and supporting local communities, aligning the company’s values with global sustainability trends.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Increase Sales and Revenue:</a:t>
                      </a:r>
                      <a:endParaRPr lang="en-US" sz="1100"/>
                    </a:p>
                    <a:p>
                      <a:pPr algn="l">
                        <a:lnSpc>
                          <a:spcPts val="4899"/>
                        </a:lnSpc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Achieve a measurable increase in bookings and revenue by optimizing marketing strategies, offering competitive pricing, and focusing on seasonal promotions.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612"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Showcase Egypt’s Lesser-Known Destinations:</a:t>
                      </a:r>
                      <a:endParaRPr lang="en-US" sz="1100" dirty="0"/>
                    </a:p>
                    <a:p>
                      <a:pPr algn="l">
                        <a:lnSpc>
                          <a:spcPts val="4619"/>
                        </a:lnSpc>
                      </a:pPr>
                      <a:r>
                        <a:rPr lang="en-US" sz="32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Highlight off-the-beaten-path destinations within Egypt to diversify travel experiences and attract adventurous travelers seeking unique and authentic experiences.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 b="1" dirty="0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Partnerships and Collaborations:</a:t>
                      </a:r>
                      <a:endParaRPr lang="en-US" sz="1100" dirty="0"/>
                    </a:p>
                    <a:p>
                      <a:pPr algn="l">
                        <a:lnSpc>
                          <a:spcPts val="5039"/>
                        </a:lnSpc>
                      </a:pPr>
                      <a:r>
                        <a:rPr lang="en-US" sz="3599" dirty="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Build strategic partnerships with hotels, airlines, and local tour operators to create attractive travel packages and expand the company’s service offerings.</a:t>
                      </a:r>
                    </a:p>
                  </a:txBody>
                  <a:tcPr marL="196907" marR="196907" marT="196907" marB="196907" anchor="ctr">
                    <a:lnL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581377"/>
            <a:ext cx="4388561" cy="226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5"/>
              </a:lnSpc>
            </a:pPr>
            <a:r>
              <a:rPr lang="en-US" sz="651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Goals and Objectives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2706"/>
            <a:ext cx="18288000" cy="903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7"/>
              </a:lnSpc>
              <a:spcBef>
                <a:spcPct val="0"/>
              </a:spcBef>
            </a:pPr>
            <a:r>
              <a:rPr lang="en-US" sz="4034" b="1" i="1" dirty="0">
                <a:solidFill>
                  <a:srgbClr val="F4F6FC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Digital Marketing Strategy for "Melody Travels"</a:t>
            </a:r>
          </a:p>
          <a:p>
            <a:pPr algn="ctr">
              <a:lnSpc>
                <a:spcPts val="5647"/>
              </a:lnSpc>
              <a:spcBef>
                <a:spcPct val="0"/>
              </a:spcBef>
            </a:pPr>
            <a:r>
              <a:rPr lang="en-US" sz="4034" b="1" i="1" dirty="0">
                <a:solidFill>
                  <a:srgbClr val="F4F6FC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Social Media Marketing: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Create official pages on social media platforms such as Facebook, Instagram, Twitter, and YouTube.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Post engaging and diverse content including images, videos of tourist destinations, special offers, and customer testimonials.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Utilize features like Stories and live posts to interact with followers and provide exclusive content.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Use popular hashtags to increase reach, such as #TravelTourism #BestDeals #VacationPackages.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Search Engine Optimization (SEO):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Optimize the company website with relevant keywords related to travel and tourism services to rank higher in search engine results.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Implement both on-page and off-page SEO strategies, including content creation, meta tags, and backlinking.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500" dirty="0">
                <a:latin typeface="Garet"/>
                <a:ea typeface="Garet"/>
                <a:cs typeface="Garet"/>
                <a:sym typeface="Garet"/>
              </a:rPr>
              <a:t>Focus on local SEO by targeting keywords like "best travel agency" or "tour packages" in specific locations.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1732</Words>
  <Application>Microsoft Office PowerPoint</Application>
  <PresentationFormat>Custom</PresentationFormat>
  <Paragraphs>277</Paragraphs>
  <Slides>27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53" baseType="lpstr">
      <vt:lpstr>Open Sans 1</vt:lpstr>
      <vt:lpstr>HK Grotesk Bold Italics</vt:lpstr>
      <vt:lpstr>Radley</vt:lpstr>
      <vt:lpstr>Segoe UI Historic</vt:lpstr>
      <vt:lpstr>Open Sans 1 Italics</vt:lpstr>
      <vt:lpstr>HK Grotesk Medium</vt:lpstr>
      <vt:lpstr>Maiandra GD</vt:lpstr>
      <vt:lpstr>DM Sans Bold</vt:lpstr>
      <vt:lpstr>Microsoft Sans Serif</vt:lpstr>
      <vt:lpstr>Telegraf</vt:lpstr>
      <vt:lpstr>Arimo</vt:lpstr>
      <vt:lpstr>Garet Bold Italics</vt:lpstr>
      <vt:lpstr>Calibri</vt:lpstr>
      <vt:lpstr>Arial</vt:lpstr>
      <vt:lpstr>Open Sans 2</vt:lpstr>
      <vt:lpstr>Telegraf Bold</vt:lpstr>
      <vt:lpstr>Garet</vt:lpstr>
      <vt:lpstr>Open Sans 2 Italics</vt:lpstr>
      <vt:lpstr>Wingdings</vt:lpstr>
      <vt:lpstr>Arimo Bold</vt:lpstr>
      <vt:lpstr>Telegraf Medium</vt:lpstr>
      <vt:lpstr>DM Sans</vt:lpstr>
      <vt:lpstr>Calibri Light</vt:lpstr>
      <vt:lpstr>Canva Sans Bold</vt:lpstr>
      <vt:lpstr>Arsenal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Marketing Strategy Presentation</dc:title>
  <dc:creator>Masta</dc:creator>
  <cp:lastModifiedBy>Ahlam Mahmoud</cp:lastModifiedBy>
  <cp:revision>12</cp:revision>
  <dcterms:created xsi:type="dcterms:W3CDTF">2006-08-16T00:00:00Z</dcterms:created>
  <dcterms:modified xsi:type="dcterms:W3CDTF">2024-10-19T13:36:45Z</dcterms:modified>
  <dc:identifier>DAGRyckjooA</dc:identifier>
</cp:coreProperties>
</file>